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handoutMasterIdLst>
    <p:handoutMasterId r:id="rId26"/>
  </p:handoutMasterIdLst>
  <p:sldIdLst>
    <p:sldId id="356" r:id="rId2"/>
    <p:sldId id="543" r:id="rId3"/>
    <p:sldId id="549" r:id="rId4"/>
    <p:sldId id="552" r:id="rId5"/>
    <p:sldId id="555" r:id="rId6"/>
    <p:sldId id="556" r:id="rId7"/>
    <p:sldId id="557" r:id="rId8"/>
    <p:sldId id="575" r:id="rId9"/>
    <p:sldId id="576" r:id="rId10"/>
    <p:sldId id="558" r:id="rId11"/>
    <p:sldId id="578" r:id="rId12"/>
    <p:sldId id="577" r:id="rId13"/>
    <p:sldId id="559" r:id="rId14"/>
    <p:sldId id="554" r:id="rId15"/>
    <p:sldId id="567" r:id="rId16"/>
    <p:sldId id="581" r:id="rId17"/>
    <p:sldId id="568" r:id="rId18"/>
    <p:sldId id="582" r:id="rId19"/>
    <p:sldId id="569" r:id="rId20"/>
    <p:sldId id="579" r:id="rId21"/>
    <p:sldId id="570" r:id="rId22"/>
    <p:sldId id="571" r:id="rId23"/>
    <p:sldId id="490" r:id="rId24"/>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kern="1200">
        <a:solidFill>
          <a:schemeClr val="tx1"/>
        </a:solidFill>
        <a:latin typeface="Century Gothic" charset="0"/>
        <a:ea typeface="方正悠黑体加粗" charset="-122"/>
        <a:cs typeface="+mn-cs"/>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Century Gothic" charset="0"/>
        <a:ea typeface="方正悠黑体加粗" charset="-122"/>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Century Gothic" charset="0"/>
        <a:ea typeface="方正悠黑体加粗" charset="-122"/>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Century Gothic" charset="0"/>
        <a:ea typeface="方正悠黑体加粗" charset="-122"/>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Century Gothic" charset="0"/>
        <a:ea typeface="方正悠黑体加粗" charset="-122"/>
        <a:cs typeface="+mn-cs"/>
      </a:defRPr>
    </a:lvl5pPr>
    <a:lvl6pPr marL="2286000" lvl="5" indent="0" algn="l" defTabSz="914400" rtl="0" eaLnBrk="1" fontAlgn="base" latinLnBrk="0" hangingPunct="1">
      <a:lnSpc>
        <a:spcPct val="100000"/>
      </a:lnSpc>
      <a:spcBef>
        <a:spcPct val="0"/>
      </a:spcBef>
      <a:spcAft>
        <a:spcPct val="0"/>
      </a:spcAft>
      <a:buNone/>
      <a:defRPr kern="1200">
        <a:solidFill>
          <a:schemeClr val="tx1"/>
        </a:solidFill>
        <a:latin typeface="Century Gothic" charset="0"/>
        <a:ea typeface="方正悠黑体加粗" charset="-122"/>
        <a:cs typeface="+mn-cs"/>
      </a:defRPr>
    </a:lvl6pPr>
    <a:lvl7pPr marL="2743200" lvl="6" indent="0" algn="l" defTabSz="914400" rtl="0" eaLnBrk="1" fontAlgn="base" latinLnBrk="0" hangingPunct="1">
      <a:lnSpc>
        <a:spcPct val="100000"/>
      </a:lnSpc>
      <a:spcBef>
        <a:spcPct val="0"/>
      </a:spcBef>
      <a:spcAft>
        <a:spcPct val="0"/>
      </a:spcAft>
      <a:buNone/>
      <a:defRPr kern="1200">
        <a:solidFill>
          <a:schemeClr val="tx1"/>
        </a:solidFill>
        <a:latin typeface="Century Gothic" charset="0"/>
        <a:ea typeface="方正悠黑体加粗" charset="-122"/>
        <a:cs typeface="+mn-cs"/>
      </a:defRPr>
    </a:lvl7pPr>
    <a:lvl8pPr marL="3200400" lvl="7" indent="0" algn="l" defTabSz="914400" rtl="0" eaLnBrk="1" fontAlgn="base" latinLnBrk="0" hangingPunct="1">
      <a:lnSpc>
        <a:spcPct val="100000"/>
      </a:lnSpc>
      <a:spcBef>
        <a:spcPct val="0"/>
      </a:spcBef>
      <a:spcAft>
        <a:spcPct val="0"/>
      </a:spcAft>
      <a:buNone/>
      <a:defRPr kern="1200">
        <a:solidFill>
          <a:schemeClr val="tx1"/>
        </a:solidFill>
        <a:latin typeface="Century Gothic" charset="0"/>
        <a:ea typeface="方正悠黑体加粗" charset="-122"/>
        <a:cs typeface="+mn-cs"/>
      </a:defRPr>
    </a:lvl8pPr>
    <a:lvl9pPr marL="3657600" lvl="8" indent="0" algn="l" defTabSz="914400" rtl="0" eaLnBrk="1" fontAlgn="base" latinLnBrk="0" hangingPunct="1">
      <a:lnSpc>
        <a:spcPct val="100000"/>
      </a:lnSpc>
      <a:spcBef>
        <a:spcPct val="0"/>
      </a:spcBef>
      <a:spcAft>
        <a:spcPct val="0"/>
      </a:spcAft>
      <a:buNone/>
      <a:defRPr kern="1200">
        <a:solidFill>
          <a:schemeClr val="tx1"/>
        </a:solidFill>
        <a:latin typeface="Century Gothic" charset="0"/>
        <a:ea typeface="方正悠黑体加粗" charset="-122"/>
        <a:cs typeface="+mn-cs"/>
      </a:defRPr>
    </a:lvl9pPr>
  </p:defaultTextStyle>
  <p:extLst>
    <p:ext uri="{EFAFB233-063F-42B5-8137-9DF3F51BA10A}">
      <p15:sldGuideLst xmlns="" xmlns:p15="http://schemas.microsoft.com/office/powerpoint/2012/main">
        <p15:guide id="1" orient="horz" pos="2175">
          <p15:clr>
            <a:srgbClr val="A4A3A4"/>
          </p15:clr>
        </p15:guide>
        <p15:guide id="2" pos="385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an Gu" initials="JG"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6FFFF"/>
    <a:srgbClr val="9DC3E6"/>
    <a:srgbClr val="F4B183"/>
    <a:srgbClr val="FFFF00"/>
    <a:srgbClr val="FF9900"/>
    <a:srgbClr val="08AF53"/>
    <a:srgbClr val="E94816"/>
    <a:srgbClr val="404952"/>
    <a:srgbClr val="FF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46" autoAdjust="0"/>
    <p:restoredTop sz="93963" autoAdjust="0"/>
  </p:normalViewPr>
  <p:slideViewPr>
    <p:cSldViewPr snapToGrid="0" showGuides="1">
      <p:cViewPr>
        <p:scale>
          <a:sx n="100" d="100"/>
          <a:sy n="100" d="100"/>
        </p:scale>
        <p:origin x="-356" y="-360"/>
      </p:cViewPr>
      <p:guideLst>
        <p:guide orient="horz" pos="2175"/>
        <p:guide pos="3850"/>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0F9B84EA-7D68-4D60-9CB1-D50884785D1C}" type="datetimeFigureOut">
              <a:rPr lang="zh-CN" altLang="en-US" strike="noStrike" noProof="1" smtClean="0">
                <a:latin typeface="+mn-lt"/>
                <a:ea typeface="+mn-ea"/>
                <a:cs typeface="+mn-cs"/>
              </a:rPr>
              <a:t>2022/7/14</a:t>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8D4E0FC9-F1F8-4FAE-9988-3BA365CFD46F}" type="slidenum">
              <a:rPr lang="zh-CN" altLang="en-US" strike="noStrike" noProof="1" smtClean="0">
                <a:latin typeface="+mn-lt"/>
                <a:ea typeface="+mn-ea"/>
                <a:cs typeface="+mn-cs"/>
              </a:rPr>
              <a:t>‹#›</a:t>
            </a:fld>
            <a:endParaRPr lang="zh-CN" altLang="en-US" strike="noStrike" noProof="1"/>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png>
</file>

<file path=ppt/media/image31.png>
</file>

<file path=ppt/media/image32.pn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5D7097F3-FEA5-4EDB-8401-6EC9B1130208}" type="datetimeFigureOut">
              <a:rPr lang="zh-CN" altLang="en-US" strike="noStrike" noProof="1" smtClean="0">
                <a:latin typeface="+mn-lt"/>
                <a:ea typeface="+mn-ea"/>
                <a:cs typeface="+mn-cs"/>
              </a:rPr>
              <a:t>2022/7/14</a:t>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lstStyle/>
          <a:p>
            <a:pPr lvl="0"/>
            <a:r>
              <a:rPr lang="zh-CN" altLang="en-US"/>
              <a:t>单击此处编辑母版文本样式</a:t>
            </a:r>
          </a:p>
          <a:p>
            <a:pPr lvl="1" indent="0"/>
            <a:r>
              <a:rPr lang="zh-CN" altLang="en-US"/>
              <a:t>二级</a:t>
            </a:r>
          </a:p>
          <a:p>
            <a:pPr lvl="2" indent="0"/>
            <a:r>
              <a:rPr lang="zh-CN" altLang="en-US"/>
              <a:t>三级</a:t>
            </a:r>
          </a:p>
          <a:p>
            <a:pPr lvl="3" indent="0"/>
            <a:r>
              <a:rPr lang="zh-CN" altLang="en-US"/>
              <a:t>四级</a:t>
            </a:r>
          </a:p>
          <a:p>
            <a:pPr lvl="4" indent="0"/>
            <a:r>
              <a:rPr lang="zh-CN" altLang="en-US"/>
              <a:t>五级</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67A149B0-23DC-41ED-9523-2775EC9FF1A7}" type="slidenum">
              <a:rPr lang="zh-CN" altLang="en-US" strike="noStrike" noProof="1" smtClean="0">
                <a:latin typeface="+mn-lt"/>
                <a:ea typeface="+mn-ea"/>
                <a:cs typeface="+mn-cs"/>
              </a:rPr>
              <a:t>‹#›</a:t>
            </a:fld>
            <a:endParaRPr lang="zh-CN" altLang="en-US" strike="noStrike" noProof="1"/>
          </a:p>
        </p:txBody>
      </p:sp>
    </p:spTree>
    <p:extLst>
      <p:ext uri="{BB962C8B-B14F-4D97-AF65-F5344CB8AC3E}">
        <p14:creationId xmlns:p14="http://schemas.microsoft.com/office/powerpoint/2010/main" val="60553263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2</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4100844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11</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22770697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12</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25305013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13</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2449467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14</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35077381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15</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18888013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16</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22261120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17</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6817397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18</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18657465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19</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3954215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20</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12263580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3</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29760344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21</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13342019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22</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26146352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4</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3558406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5</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4228421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6</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3644830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7</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1304778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8</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4255998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286561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幻灯片图像占位符 1"/>
          <p:cNvSpPr>
            <a:spLocks noGrp="1" noRot="1" noChangeAspect="1"/>
          </p:cNvSpPr>
          <p:nvPr>
            <p:ph type="sldImg"/>
          </p:nvPr>
        </p:nvSpPr>
        <p:spPr>
          <a:ln/>
        </p:spPr>
      </p:sp>
      <p:sp>
        <p:nvSpPr>
          <p:cNvPr id="24578" name="备注占位符 2"/>
          <p:cNvSpPr>
            <a:spLocks noGrp="1"/>
          </p:cNvSpPr>
          <p:nvPr>
            <p:ph type="body"/>
          </p:nvPr>
        </p:nvSpPr>
        <p:spPr>
          <a:ln/>
        </p:spPr>
        <p:txBody>
          <a:bodyPr lIns="91440" tIns="45720" rIns="91440" bIns="45720" anchor="t"/>
          <a:lstStyle/>
          <a:p>
            <a:pPr lvl="0"/>
            <a:endParaRPr lang="zh-CN" altLang="en-US" dirty="0"/>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88EF05C0-FA3B-40FE-B163-914B780ACD46}" type="slidenum">
              <a:rPr kumimoji="0" lang="zh-CN" altLang="en-US" sz="1200" b="0" i="0" u="none" strike="noStrike" kern="1200" cap="none" spc="0" normalizeH="0" baseline="0" noProof="0" smtClean="0">
                <a:ln>
                  <a:noFill/>
                </a:ln>
                <a:solidFill>
                  <a:prstClr val="black"/>
                </a:solidFill>
                <a:effectLst/>
                <a:uLnTx/>
                <a:uFillTx/>
                <a:latin typeface="等线" charset="-122"/>
                <a:ea typeface="等线"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charset="-122"/>
              <a:ea typeface="等线" charset="-122"/>
              <a:cs typeface="+mn-cs"/>
            </a:endParaRPr>
          </a:p>
        </p:txBody>
      </p:sp>
    </p:spTree>
    <p:extLst>
      <p:ext uri="{BB962C8B-B14F-4D97-AF65-F5344CB8AC3E}">
        <p14:creationId xmlns:p14="http://schemas.microsoft.com/office/powerpoint/2010/main" val="3660838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a:t>单击此处编辑母版副标题样式</a:t>
            </a:r>
          </a:p>
        </p:txBody>
      </p:sp>
      <p:sp>
        <p:nvSpPr>
          <p:cNvPr id="4" name="日期占位符 3"/>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p>
        </p:txBody>
      </p:sp>
      <p:sp>
        <p:nvSpPr>
          <p:cNvPr id="3" name="竖排文字占位符 2"/>
          <p:cNvSpPr>
            <a:spLocks noGrp="1"/>
          </p:cNvSpPr>
          <p:nvPr>
            <p:ph type="body" orient="vert" idx="1"/>
          </p:nvPr>
        </p:nvSpPr>
        <p:spPr/>
        <p:txBody>
          <a:bodyPr vert="eaVert"/>
          <a:lstStyle/>
          <a:p>
            <a:pPr lvl="0" fontAlgn="auto"/>
            <a:r>
              <a:rPr lang="zh-CN" altLang="en-US" strike="noStrike" noProof="1"/>
              <a:t>单击此处编辑母版文本样式</a:t>
            </a:r>
          </a:p>
          <a:p>
            <a:pPr lvl="1" fontAlgn="auto"/>
            <a:r>
              <a:rPr lang="zh-CN" altLang="en-US" strike="noStrike" noProof="1"/>
              <a:t>二级</a:t>
            </a:r>
          </a:p>
          <a:p>
            <a:pPr lvl="2" fontAlgn="auto"/>
            <a:r>
              <a:rPr lang="zh-CN" altLang="en-US" strike="noStrike" noProof="1"/>
              <a:t>三级</a:t>
            </a:r>
          </a:p>
          <a:p>
            <a:pPr lvl="3" fontAlgn="auto"/>
            <a:r>
              <a:rPr lang="zh-CN" altLang="en-US" strike="noStrike" noProof="1"/>
              <a:t>四级</a:t>
            </a:r>
          </a:p>
          <a:p>
            <a:pPr lvl="4" fontAlgn="auto"/>
            <a:r>
              <a:rPr lang="zh-CN" altLang="en-US" strike="noStrike" noProof="1"/>
              <a:t>五级</a:t>
            </a:r>
          </a:p>
        </p:txBody>
      </p:sp>
      <p:sp>
        <p:nvSpPr>
          <p:cNvPr id="4" name="日期占位符 3"/>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auto"/>
            <a:r>
              <a:rPr lang="zh-CN" altLang="en-US" strike="noStrike" noProof="1"/>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fontAlgn="auto"/>
            <a:r>
              <a:rPr lang="zh-CN" altLang="en-US" strike="noStrike" noProof="1"/>
              <a:t>单击此处编辑母版文本样式</a:t>
            </a:r>
          </a:p>
          <a:p>
            <a:pPr lvl="1" fontAlgn="auto"/>
            <a:r>
              <a:rPr lang="zh-CN" altLang="en-US" strike="noStrike" noProof="1"/>
              <a:t>二级</a:t>
            </a:r>
          </a:p>
          <a:p>
            <a:pPr lvl="2" fontAlgn="auto"/>
            <a:r>
              <a:rPr lang="zh-CN" altLang="en-US" strike="noStrike" noProof="1"/>
              <a:t>三级</a:t>
            </a:r>
          </a:p>
          <a:p>
            <a:pPr lvl="3" fontAlgn="auto"/>
            <a:r>
              <a:rPr lang="zh-CN" altLang="en-US" strike="noStrike" noProof="1"/>
              <a:t>四级</a:t>
            </a:r>
          </a:p>
          <a:p>
            <a:pPr lvl="4" fontAlgn="auto"/>
            <a:r>
              <a:rPr lang="zh-CN" altLang="en-US" strike="noStrike" noProof="1"/>
              <a:t>五级</a:t>
            </a:r>
          </a:p>
        </p:txBody>
      </p:sp>
      <p:sp>
        <p:nvSpPr>
          <p:cNvPr id="4" name="日期占位符 3"/>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p>
        </p:txBody>
      </p:sp>
      <p:sp>
        <p:nvSpPr>
          <p:cNvPr id="3" name="内容占位符 2"/>
          <p:cNvSpPr>
            <a:spLocks noGrp="1"/>
          </p:cNvSpPr>
          <p:nvPr>
            <p:ph idx="1"/>
          </p:nvPr>
        </p:nvSpPr>
        <p:spPr/>
        <p:txBody>
          <a:bodyPr/>
          <a:lstStyle/>
          <a:p>
            <a:pPr lvl="0" fontAlgn="auto"/>
            <a:r>
              <a:rPr lang="zh-CN" altLang="en-US" strike="noStrike" noProof="1"/>
              <a:t>单击此处编辑母版文本样式</a:t>
            </a:r>
          </a:p>
          <a:p>
            <a:pPr lvl="1" fontAlgn="auto"/>
            <a:r>
              <a:rPr lang="zh-CN" altLang="en-US" strike="noStrike" noProof="1"/>
              <a:t>二级</a:t>
            </a:r>
          </a:p>
          <a:p>
            <a:pPr lvl="2" fontAlgn="auto"/>
            <a:r>
              <a:rPr lang="zh-CN" altLang="en-US" strike="noStrike" noProof="1"/>
              <a:t>三级</a:t>
            </a:r>
          </a:p>
          <a:p>
            <a:pPr lvl="3" fontAlgn="auto"/>
            <a:r>
              <a:rPr lang="zh-CN" altLang="en-US" strike="noStrike" noProof="1"/>
              <a:t>四级</a:t>
            </a:r>
          </a:p>
          <a:p>
            <a:pPr lvl="4" fontAlgn="auto"/>
            <a:r>
              <a:rPr lang="zh-CN" altLang="en-US" strike="noStrike" noProof="1"/>
              <a:t>五级</a:t>
            </a:r>
          </a:p>
        </p:txBody>
      </p:sp>
      <p:sp>
        <p:nvSpPr>
          <p:cNvPr id="4" name="日期占位符 3"/>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auto"/>
            <a:r>
              <a:rPr lang="zh-CN" altLang="en-US" strike="noStrike" noProof="1"/>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a:t>单击此处编辑母版文本样式</a:t>
            </a:r>
          </a:p>
        </p:txBody>
      </p:sp>
      <p:sp>
        <p:nvSpPr>
          <p:cNvPr id="4" name="日期占位符 3"/>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fontAlgn="auto"/>
            <a:r>
              <a:rPr lang="zh-CN" altLang="en-US" strike="noStrike" noProof="1"/>
              <a:t>单击此处编辑母版文本样式</a:t>
            </a:r>
          </a:p>
          <a:p>
            <a:pPr lvl="1" fontAlgn="auto"/>
            <a:r>
              <a:rPr lang="zh-CN" altLang="en-US" strike="noStrike" noProof="1"/>
              <a:t>二级</a:t>
            </a:r>
          </a:p>
          <a:p>
            <a:pPr lvl="2" fontAlgn="auto"/>
            <a:r>
              <a:rPr lang="zh-CN" altLang="en-US" strike="noStrike" noProof="1"/>
              <a:t>三级</a:t>
            </a:r>
          </a:p>
          <a:p>
            <a:pPr lvl="3" fontAlgn="auto"/>
            <a:r>
              <a:rPr lang="zh-CN" altLang="en-US" strike="noStrike" noProof="1"/>
              <a:t>四级</a:t>
            </a:r>
          </a:p>
          <a:p>
            <a:pPr lvl="4" fontAlgn="auto"/>
            <a:r>
              <a:rPr lang="zh-CN" altLang="en-US" strike="noStrike" noProof="1"/>
              <a:t>五级</a:t>
            </a:r>
          </a:p>
        </p:txBody>
      </p:sp>
      <p:sp>
        <p:nvSpPr>
          <p:cNvPr id="4" name="内容占位符 3"/>
          <p:cNvSpPr>
            <a:spLocks noGrp="1"/>
          </p:cNvSpPr>
          <p:nvPr>
            <p:ph sz="half" idx="2"/>
          </p:nvPr>
        </p:nvSpPr>
        <p:spPr>
          <a:xfrm>
            <a:off x="6172200" y="1825625"/>
            <a:ext cx="5181600" cy="4351338"/>
          </a:xfrm>
        </p:spPr>
        <p:txBody>
          <a:bodyPr/>
          <a:lstStyle/>
          <a:p>
            <a:pPr lvl="0" fontAlgn="auto"/>
            <a:r>
              <a:rPr lang="zh-CN" altLang="en-US" strike="noStrike" noProof="1"/>
              <a:t>单击此处编辑母版文本样式</a:t>
            </a:r>
          </a:p>
          <a:p>
            <a:pPr lvl="1" fontAlgn="auto"/>
            <a:r>
              <a:rPr lang="zh-CN" altLang="en-US" strike="noStrike" noProof="1"/>
              <a:t>二级</a:t>
            </a:r>
          </a:p>
          <a:p>
            <a:pPr lvl="2" fontAlgn="auto"/>
            <a:r>
              <a:rPr lang="zh-CN" altLang="en-US" strike="noStrike" noProof="1"/>
              <a:t>三级</a:t>
            </a:r>
          </a:p>
          <a:p>
            <a:pPr lvl="3" fontAlgn="auto"/>
            <a:r>
              <a:rPr lang="zh-CN" altLang="en-US" strike="noStrike" noProof="1"/>
              <a:t>四级</a:t>
            </a:r>
          </a:p>
          <a:p>
            <a:pPr lvl="4" fontAlgn="auto"/>
            <a:r>
              <a:rPr lang="zh-CN" altLang="en-US" strike="noStrike" noProof="1"/>
              <a:t>五级</a:t>
            </a:r>
          </a:p>
        </p:txBody>
      </p:sp>
      <p:sp>
        <p:nvSpPr>
          <p:cNvPr id="5" name="日期占位符 4"/>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auto"/>
            <a:r>
              <a:rPr lang="zh-CN" altLang="en-US" strike="noStrike" noProof="1"/>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fontAlgn="auto"/>
            <a:r>
              <a:rPr lang="zh-CN" altLang="en-US" strike="noStrike" noProof="1"/>
              <a:t>单击此处编辑母版文本样式</a:t>
            </a:r>
          </a:p>
          <a:p>
            <a:pPr lvl="1" fontAlgn="auto"/>
            <a:r>
              <a:rPr lang="zh-CN" altLang="en-US" strike="noStrike" noProof="1"/>
              <a:t>二级</a:t>
            </a:r>
          </a:p>
          <a:p>
            <a:pPr lvl="2" fontAlgn="auto"/>
            <a:r>
              <a:rPr lang="zh-CN" altLang="en-US" strike="noStrike" noProof="1"/>
              <a:t>三级</a:t>
            </a:r>
          </a:p>
          <a:p>
            <a:pPr lvl="3" fontAlgn="auto"/>
            <a:r>
              <a:rPr lang="zh-CN" altLang="en-US" strike="noStrike" noProof="1"/>
              <a:t>四级</a:t>
            </a:r>
          </a:p>
          <a:p>
            <a:pPr lvl="4" fontAlgn="auto"/>
            <a:r>
              <a:rPr lang="zh-CN" altLang="en-US" strike="noStrike" noProof="1"/>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fontAlgn="auto"/>
            <a:r>
              <a:rPr lang="zh-CN" altLang="en-US" strike="noStrike" noProof="1"/>
              <a:t>单击此处编辑母版文本样式</a:t>
            </a:r>
          </a:p>
          <a:p>
            <a:pPr lvl="1" fontAlgn="auto"/>
            <a:r>
              <a:rPr lang="zh-CN" altLang="en-US" strike="noStrike" noProof="1"/>
              <a:t>二级</a:t>
            </a:r>
          </a:p>
          <a:p>
            <a:pPr lvl="2" fontAlgn="auto"/>
            <a:r>
              <a:rPr lang="zh-CN" altLang="en-US" strike="noStrike" noProof="1"/>
              <a:t>三级</a:t>
            </a:r>
          </a:p>
          <a:p>
            <a:pPr lvl="3" fontAlgn="auto"/>
            <a:r>
              <a:rPr lang="zh-CN" altLang="en-US" strike="noStrike" noProof="1"/>
              <a:t>四级</a:t>
            </a:r>
          </a:p>
          <a:p>
            <a:pPr lvl="4" fontAlgn="auto"/>
            <a:r>
              <a:rPr lang="zh-CN" altLang="en-US" strike="noStrike" noProof="1"/>
              <a:t>五级</a:t>
            </a:r>
          </a:p>
        </p:txBody>
      </p:sp>
      <p:sp>
        <p:nvSpPr>
          <p:cNvPr id="7" name="日期占位符 6"/>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8" name="页脚占位符 7"/>
          <p:cNvSpPr>
            <a:spLocks noGrp="1"/>
          </p:cNvSpPr>
          <p:nvPr>
            <p:ph type="ftr" sz="quarter" idx="11"/>
          </p:nvPr>
        </p:nvSpPr>
        <p:spPr/>
        <p:txBody>
          <a:bodyPr/>
          <a:lstStyle/>
          <a:p>
            <a:pPr fontAlgn="auto"/>
            <a:endParaRPr lang="zh-CN" altLang="en-US" strike="noStrike" noProof="1"/>
          </a:p>
        </p:txBody>
      </p:sp>
      <p:sp>
        <p:nvSpPr>
          <p:cNvPr id="9" name="灯片编号占位符 8"/>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p>
        </p:txBody>
      </p:sp>
      <p:sp>
        <p:nvSpPr>
          <p:cNvPr id="3" name="日期占位符 2"/>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4" name="页脚占位符 3"/>
          <p:cNvSpPr>
            <a:spLocks noGrp="1"/>
          </p:cNvSpPr>
          <p:nvPr>
            <p:ph type="ftr" sz="quarter" idx="11"/>
          </p:nvPr>
        </p:nvSpPr>
        <p:spPr/>
        <p:txBody>
          <a:bodyPr/>
          <a:lstStyle/>
          <a:p>
            <a:pPr fontAlgn="auto"/>
            <a:endParaRPr lang="zh-CN" altLang="en-US" strike="noStrike" noProof="1"/>
          </a:p>
        </p:txBody>
      </p:sp>
      <p:sp>
        <p:nvSpPr>
          <p:cNvPr id="5" name="灯片编号占位符 4"/>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3" name="页脚占位符 2"/>
          <p:cNvSpPr>
            <a:spLocks noGrp="1"/>
          </p:cNvSpPr>
          <p:nvPr>
            <p:ph type="ftr" sz="quarter" idx="11"/>
          </p:nvPr>
        </p:nvSpPr>
        <p:spPr/>
        <p:txBody>
          <a:bodyPr/>
          <a:lstStyle/>
          <a:p>
            <a:pPr fontAlgn="auto"/>
            <a:endParaRPr lang="zh-CN" altLang="en-US" strike="noStrike" noProof="1"/>
          </a:p>
        </p:txBody>
      </p:sp>
      <p:sp>
        <p:nvSpPr>
          <p:cNvPr id="4" name="灯片编号占位符 3"/>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auto"/>
            <a:r>
              <a:rPr lang="zh-CN" altLang="en-US" strike="noStrike" noProof="1"/>
              <a:t>单击此处编辑母版文本样式</a:t>
            </a:r>
          </a:p>
          <a:p>
            <a:pPr lvl="1" fontAlgn="auto"/>
            <a:r>
              <a:rPr lang="zh-CN" altLang="en-US" strike="noStrike" noProof="1"/>
              <a:t>二级</a:t>
            </a:r>
          </a:p>
          <a:p>
            <a:pPr lvl="2" fontAlgn="auto"/>
            <a:r>
              <a:rPr lang="zh-CN" altLang="en-US" strike="noStrike" noProof="1"/>
              <a:t>三级</a:t>
            </a:r>
          </a:p>
          <a:p>
            <a:pPr lvl="3" fontAlgn="auto"/>
            <a:r>
              <a:rPr lang="zh-CN" altLang="en-US" strike="noStrike" noProof="1"/>
              <a:t>四级</a:t>
            </a:r>
          </a:p>
          <a:p>
            <a:pPr lvl="4" fontAlgn="auto"/>
            <a:r>
              <a:rPr lang="zh-CN" altLang="en-US" strike="noStrike" noProof="1"/>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单击此处编辑母版文本样式</a:t>
            </a:r>
          </a:p>
        </p:txBody>
      </p:sp>
      <p:sp>
        <p:nvSpPr>
          <p:cNvPr id="5" name="日期占位符 4"/>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auto"/>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单击此处编辑母版文本样式</a:t>
            </a:r>
          </a:p>
        </p:txBody>
      </p:sp>
      <p:sp>
        <p:nvSpPr>
          <p:cNvPr id="5" name="日期占位符 4"/>
          <p:cNvSpPr>
            <a:spLocks noGrp="1"/>
          </p:cNvSpPr>
          <p:nvPr>
            <p:ph type="dt" sz="half" idx="10"/>
          </p:nvPr>
        </p:nvSpPr>
        <p:spPr/>
        <p:txBody>
          <a:body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vert="horz" lIns="91440" tIns="45720" rIns="91440" bIns="45720" anchor="ctr"/>
          <a:lstStyle/>
          <a:p>
            <a:pPr lvl="0"/>
            <a:r>
              <a:rPr lang="zh-CN" altLang="en-US"/>
              <a:t>单击此处编辑母版标题样式</a:t>
            </a:r>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vert="horz" lIns="91440" tIns="45720" rIns="91440" bIns="45720" anchor="t"/>
          <a:lstStyle/>
          <a:p>
            <a:pPr lvl="0"/>
            <a:r>
              <a:rPr lang="zh-CN" altLang="en-US"/>
              <a:t>单击此处编辑母版文本样式</a:t>
            </a:r>
          </a:p>
          <a:p>
            <a:pPr lvl="1" indent="-228600"/>
            <a:r>
              <a:rPr lang="zh-CN" altLang="en-US"/>
              <a:t>二级</a:t>
            </a:r>
          </a:p>
          <a:p>
            <a:pPr lvl="2" indent="-228600"/>
            <a:r>
              <a:rPr lang="zh-CN" altLang="en-US"/>
              <a:t>三级</a:t>
            </a:r>
          </a:p>
          <a:p>
            <a:pPr lvl="3" indent="-228600"/>
            <a:r>
              <a:rPr lang="zh-CN" altLang="en-US"/>
              <a:t>四级</a:t>
            </a:r>
          </a:p>
          <a:p>
            <a:pPr lvl="4" indent="-228600"/>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方正悠黑体加粗" charset="-122"/>
              </a:defRPr>
            </a:lvl1pPr>
          </a:lstStyle>
          <a:p>
            <a:pPr fontAlgn="auto"/>
            <a:fld id="{DF6DA549-E540-4872-A964-7AAB9A5434C0}" type="datetimeFigureOut">
              <a:rPr lang="zh-CN" altLang="en-US" strike="noStrike" noProof="1" smtClean="0">
                <a:latin typeface="+mn-lt"/>
                <a:ea typeface="方正悠黑体加粗" charset="-122"/>
                <a:cs typeface="+mn-cs"/>
              </a:rPr>
              <a:t>2022/7/14</a:t>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方正悠黑体加粗" charset="-122"/>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方正悠黑体加粗" charset="-122"/>
              </a:defRPr>
            </a:lvl1pPr>
          </a:lstStyle>
          <a:p>
            <a:pPr fontAlgn="auto"/>
            <a:fld id="{1058581A-9071-4565-8C75-32F1F5C2279F}" type="slidenum">
              <a:rPr lang="zh-CN" altLang="en-US" strike="noStrike" noProof="1" smtClean="0">
                <a:latin typeface="+mn-lt"/>
                <a:ea typeface="方正悠黑体加粗" charset="-122"/>
                <a:cs typeface="+mn-cs"/>
              </a:rPr>
              <a:t>‹#›</a:t>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方正悠黑体加粗" charset="-122"/>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方正悠黑体加粗" charset="-122"/>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方正悠黑体加粗" charset="-122"/>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方正悠黑体加粗" charset="-122"/>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方正悠黑体加粗" charset="-122"/>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方正悠黑体加粗"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33.emf"/><Relationship Id="rId5" Type="http://schemas.openxmlformats.org/officeDocument/2006/relationships/oleObject" Target="../embeddings/oleObject1.bin"/><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image" Target="../media/image4.png"/><Relationship Id="rId7" Type="http://schemas.openxmlformats.org/officeDocument/2006/relationships/image" Target="../media/image37.jpe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36.jpeg"/><Relationship Id="rId11" Type="http://schemas.openxmlformats.org/officeDocument/2006/relationships/image" Target="../media/image41.jpeg"/><Relationship Id="rId5" Type="http://schemas.openxmlformats.org/officeDocument/2006/relationships/image" Target="../media/image35.jpeg"/><Relationship Id="rId10" Type="http://schemas.openxmlformats.org/officeDocument/2006/relationships/image" Target="../media/image40.jpeg"/><Relationship Id="rId4" Type="http://schemas.openxmlformats.org/officeDocument/2006/relationships/image" Target="../media/image34.jpeg"/><Relationship Id="rId9" Type="http://schemas.openxmlformats.org/officeDocument/2006/relationships/image" Target="../media/image39.jpeg"/></Relationships>
</file>

<file path=ppt/slides/_rels/slide12.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png"/><Relationship Id="rId7" Type="http://schemas.openxmlformats.org/officeDocument/2006/relationships/image" Target="../media/image45.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44.png"/><Relationship Id="rId11" Type="http://schemas.openxmlformats.org/officeDocument/2006/relationships/image" Target="../media/image49.png"/><Relationship Id="rId5" Type="http://schemas.openxmlformats.org/officeDocument/2006/relationships/image" Target="../media/image43.png"/><Relationship Id="rId10" Type="http://schemas.openxmlformats.org/officeDocument/2006/relationships/image" Target="../media/image48.png"/><Relationship Id="rId4" Type="http://schemas.openxmlformats.org/officeDocument/2006/relationships/image" Target="../media/image42.png"/><Relationship Id="rId9" Type="http://schemas.openxmlformats.org/officeDocument/2006/relationships/image" Target="../media/image47.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51.png"/><Relationship Id="rId4" Type="http://schemas.openxmlformats.org/officeDocument/2006/relationships/image" Target="../media/image50.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52.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54.png"/><Relationship Id="rId4" Type="http://schemas.openxmlformats.org/officeDocument/2006/relationships/image" Target="../media/image53.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56.png"/><Relationship Id="rId4" Type="http://schemas.openxmlformats.org/officeDocument/2006/relationships/image" Target="../media/image55.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57.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59.png"/><Relationship Id="rId4" Type="http://schemas.openxmlformats.org/officeDocument/2006/relationships/image" Target="../media/image5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4.png"/><Relationship Id="rId7"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jpeg"/><Relationship Id="rId11" Type="http://schemas.openxmlformats.org/officeDocument/2006/relationships/image" Target="../media/image13.jpeg"/><Relationship Id="rId5" Type="http://schemas.openxmlformats.org/officeDocument/2006/relationships/image" Target="../media/image7.jpeg"/><Relationship Id="rId10" Type="http://schemas.openxmlformats.org/officeDocument/2006/relationships/image" Target="../media/image12.jpeg"/><Relationship Id="rId4" Type="http://schemas.openxmlformats.org/officeDocument/2006/relationships/image" Target="../media/image6.jpeg"/><Relationship Id="rId9" Type="http://schemas.openxmlformats.org/officeDocument/2006/relationships/image" Target="../media/image11.jpeg"/></Relationships>
</file>

<file path=ppt/slides/_rels/slide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4.png"/><Relationship Id="rId7"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6.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4.png"/><Relationship Id="rId7" Type="http://schemas.openxmlformats.org/officeDocument/2006/relationships/image" Target="../media/image25.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4.jpeg"/><Relationship Id="rId11" Type="http://schemas.openxmlformats.org/officeDocument/2006/relationships/image" Target="../media/image29.jpeg"/><Relationship Id="rId5" Type="http://schemas.openxmlformats.org/officeDocument/2006/relationships/image" Target="../media/image23.jpeg"/><Relationship Id="rId10" Type="http://schemas.openxmlformats.org/officeDocument/2006/relationships/image" Target="../media/image28.jpeg"/><Relationship Id="rId4" Type="http://schemas.openxmlformats.org/officeDocument/2006/relationships/image" Target="../media/image22.jpeg"/><Relationship Id="rId9" Type="http://schemas.openxmlformats.org/officeDocument/2006/relationships/image" Target="../media/image27.jpe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7" name="图片 18"/>
          <p:cNvPicPr>
            <a:picLocks noChangeAspect="1"/>
          </p:cNvPicPr>
          <p:nvPr/>
        </p:nvPicPr>
        <p:blipFill>
          <a:blip r:embed="rId4"/>
          <a:stretch>
            <a:fillRect/>
          </a:stretch>
        </p:blipFill>
        <p:spPr>
          <a:xfrm>
            <a:off x="0" y="0"/>
            <a:ext cx="12192000" cy="6858000"/>
          </a:xfrm>
          <a:prstGeom prst="rect">
            <a:avLst/>
          </a:prstGeom>
          <a:noFill/>
          <a:ln w="9525">
            <a:noFill/>
          </a:ln>
        </p:spPr>
      </p:pic>
      <p:sp>
        <p:nvSpPr>
          <p:cNvPr id="5" name="矩形 4"/>
          <p:cNvSpPr/>
          <p:nvPr/>
        </p:nvSpPr>
        <p:spPr>
          <a:xfrm>
            <a:off x="-43107" y="0"/>
            <a:ext cx="12192000" cy="68580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6000" strike="noStrike" noProof="1"/>
          </a:p>
        </p:txBody>
      </p:sp>
      <p:sp>
        <p:nvSpPr>
          <p:cNvPr id="7" name="矩形 6"/>
          <p:cNvSpPr/>
          <p:nvPr/>
        </p:nvSpPr>
        <p:spPr>
          <a:xfrm>
            <a:off x="236538" y="2520144"/>
            <a:ext cx="503238" cy="1313050"/>
          </a:xfrm>
          <a:prstGeom prst="rect">
            <a:avLst/>
          </a:prstGeom>
          <a:solidFill>
            <a:srgbClr val="E94816"/>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9" name="矩形 8"/>
          <p:cNvSpPr/>
          <p:nvPr/>
        </p:nvSpPr>
        <p:spPr>
          <a:xfrm>
            <a:off x="7778750" y="2520144"/>
            <a:ext cx="4173538" cy="1313050"/>
          </a:xfrm>
          <a:prstGeom prst="rect">
            <a:avLst/>
          </a:prstGeom>
          <a:solidFill>
            <a:srgbClr val="E94816"/>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pic>
        <p:nvPicPr>
          <p:cNvPr id="4101" name="图片 9"/>
          <p:cNvPicPr>
            <a:picLocks noChangeAspect="1"/>
          </p:cNvPicPr>
          <p:nvPr/>
        </p:nvPicPr>
        <p:blipFill>
          <a:blip r:embed="rId5"/>
          <a:stretch>
            <a:fillRect/>
          </a:stretch>
        </p:blipFill>
        <p:spPr>
          <a:xfrm>
            <a:off x="8013700" y="2703465"/>
            <a:ext cx="957263" cy="939227"/>
          </a:xfrm>
          <a:prstGeom prst="rect">
            <a:avLst/>
          </a:prstGeom>
          <a:noFill/>
          <a:ln w="9525">
            <a:noFill/>
          </a:ln>
        </p:spPr>
      </p:pic>
      <p:sp>
        <p:nvSpPr>
          <p:cNvPr id="4103" name="文本框 13"/>
          <p:cNvSpPr txBox="1"/>
          <p:nvPr>
            <p:custDataLst>
              <p:tags r:id="rId1"/>
            </p:custDataLst>
          </p:nvPr>
        </p:nvSpPr>
        <p:spPr>
          <a:xfrm>
            <a:off x="4623161" y="4519868"/>
            <a:ext cx="3935412" cy="461665"/>
          </a:xfrm>
          <a:prstGeom prst="rect">
            <a:avLst/>
          </a:prstGeom>
          <a:noFill/>
          <a:ln w="9525">
            <a:noFill/>
          </a:ln>
        </p:spPr>
        <p:txBody>
          <a:bodyPr wrap="square" anchor="t">
            <a:spAutoFit/>
          </a:bodyPr>
          <a:lstStyle/>
          <a:p>
            <a:r>
              <a:rPr lang="zh-CN" altLang="en-US" sz="2400" dirty="0">
                <a:solidFill>
                  <a:schemeClr val="bg1"/>
                </a:solidFill>
                <a:latin typeface="微软雅黑 Light" panose="020B0502040204020203" pitchFamily="34" charset="-122"/>
                <a:ea typeface="微软雅黑 Light" panose="020B0502040204020203" pitchFamily="34" charset="-122"/>
              </a:rPr>
              <a:t>芯二研发部</a:t>
            </a:r>
          </a:p>
        </p:txBody>
      </p:sp>
      <p:pic>
        <p:nvPicPr>
          <p:cNvPr id="4104" name="图片 17" descr="1.png"/>
          <p:cNvPicPr>
            <a:picLocks noChangeAspect="1"/>
          </p:cNvPicPr>
          <p:nvPr/>
        </p:nvPicPr>
        <p:blipFill>
          <a:blip r:embed="rId6"/>
          <a:stretch>
            <a:fillRect/>
          </a:stretch>
        </p:blipFill>
        <p:spPr>
          <a:xfrm>
            <a:off x="10590213" y="476250"/>
            <a:ext cx="1068387" cy="241300"/>
          </a:xfrm>
          <a:prstGeom prst="rect">
            <a:avLst/>
          </a:prstGeom>
          <a:noFill/>
          <a:ln w="9525">
            <a:noFill/>
          </a:ln>
        </p:spPr>
      </p:pic>
      <p:sp>
        <p:nvSpPr>
          <p:cNvPr id="2" name="文本框 1"/>
          <p:cNvSpPr txBox="1"/>
          <p:nvPr>
            <p:custDataLst>
              <p:tags r:id="rId2"/>
            </p:custDataLst>
          </p:nvPr>
        </p:nvSpPr>
        <p:spPr>
          <a:xfrm>
            <a:off x="1000140" y="2531337"/>
            <a:ext cx="6804706" cy="1477328"/>
          </a:xfrm>
          <a:prstGeom prst="rect">
            <a:avLst/>
          </a:prstGeom>
          <a:noFill/>
        </p:spPr>
        <p:txBody>
          <a:bodyPr wrap="square" rtlCol="0">
            <a:spAutoFit/>
          </a:bodyPr>
          <a:lstStyle/>
          <a:p>
            <a:pPr algn="ctr" fontAlgn="auto"/>
            <a:r>
              <a:rPr lang="zh-CN" altLang="en-US" sz="3600" b="1" spc="300" noProof="1">
                <a:solidFill>
                  <a:schemeClr val="bg1"/>
                </a:solidFill>
                <a:latin typeface="微软雅黑" charset="-122"/>
                <a:ea typeface="微软雅黑" charset="-122"/>
                <a:cs typeface="Arial" panose="020B0604020202090204" pitchFamily="34" charset="0"/>
                <a:sym typeface="+mn-lt"/>
              </a:rPr>
              <a:t>核心</a:t>
            </a:r>
            <a:r>
              <a:rPr lang="en-US" altLang="zh-CN" sz="3600" b="1" spc="300" noProof="1">
                <a:solidFill>
                  <a:schemeClr val="bg1"/>
                </a:solidFill>
                <a:latin typeface="微软雅黑" charset="-122"/>
                <a:ea typeface="微软雅黑" charset="-122"/>
                <a:cs typeface="Arial" panose="020B0604020202090204" pitchFamily="34" charset="0"/>
                <a:sym typeface="+mn-lt"/>
              </a:rPr>
              <a:t>/</a:t>
            </a:r>
            <a:r>
              <a:rPr lang="zh-CN" altLang="en-US" sz="3600" b="1" spc="300" noProof="1">
                <a:solidFill>
                  <a:schemeClr val="bg1"/>
                </a:solidFill>
                <a:latin typeface="微软雅黑" charset="-122"/>
                <a:ea typeface="微软雅黑" charset="-122"/>
                <a:cs typeface="Arial" panose="020B0604020202090204" pitchFamily="34" charset="0"/>
                <a:sym typeface="+mn-lt"/>
              </a:rPr>
              <a:t>边缘网络应用于新冠病毒肺部感染图像分类</a:t>
            </a:r>
            <a:endParaRPr lang="en-US" altLang="zh-CN" sz="3600" b="1" spc="300" noProof="1">
              <a:solidFill>
                <a:schemeClr val="bg1"/>
              </a:solidFill>
              <a:latin typeface="微软雅黑" charset="-122"/>
              <a:ea typeface="微软雅黑" charset="-122"/>
              <a:cs typeface="Arial" panose="020B0604020202090204" pitchFamily="34" charset="0"/>
              <a:sym typeface="+mn-lt"/>
            </a:endParaRPr>
          </a:p>
          <a:p>
            <a:pPr algn="l" fontAlgn="auto"/>
            <a:endParaRPr lang="zh-CN" altLang="en-US" noProof="1"/>
          </a:p>
        </p:txBody>
      </p:sp>
      <p:sp>
        <p:nvSpPr>
          <p:cNvPr id="4107" name="文本框 3"/>
          <p:cNvSpPr txBox="1"/>
          <p:nvPr/>
        </p:nvSpPr>
        <p:spPr>
          <a:xfrm>
            <a:off x="4611875" y="5044821"/>
            <a:ext cx="2316162" cy="400110"/>
          </a:xfrm>
          <a:prstGeom prst="rect">
            <a:avLst/>
          </a:prstGeom>
          <a:noFill/>
          <a:ln w="9525">
            <a:noFill/>
          </a:ln>
        </p:spPr>
        <p:txBody>
          <a:bodyPr wrap="square" anchor="t">
            <a:spAutoFit/>
          </a:bodyPr>
          <a:lstStyle/>
          <a:p>
            <a:r>
              <a:rPr lang="en-US" altLang="zh-CN" sz="2000" dirty="0">
                <a:solidFill>
                  <a:schemeClr val="bg1"/>
                </a:solidFill>
                <a:latin typeface="微软雅黑 Light" panose="020B0502040204020203" pitchFamily="34" charset="-122"/>
                <a:ea typeface="微软雅黑 Light" panose="020B0502040204020203" pitchFamily="34" charset="-122"/>
              </a:rPr>
              <a:t>2021</a:t>
            </a:r>
            <a:r>
              <a:rPr lang="zh-CN" altLang="en-US" sz="2000" dirty="0">
                <a:solidFill>
                  <a:schemeClr val="bg1"/>
                </a:solidFill>
                <a:latin typeface="微软雅黑 Light" panose="020B0502040204020203" pitchFamily="34" charset="-122"/>
                <a:ea typeface="微软雅黑 Light" panose="020B0502040204020203" pitchFamily="34" charset="-122"/>
              </a:rPr>
              <a:t>年</a:t>
            </a:r>
            <a:r>
              <a:rPr lang="en-US" altLang="zh-CN" sz="2000" dirty="0">
                <a:solidFill>
                  <a:schemeClr val="bg1"/>
                </a:solidFill>
                <a:latin typeface="微软雅黑 Light" panose="020B0502040204020203" pitchFamily="34" charset="-122"/>
                <a:ea typeface="微软雅黑 Light" panose="020B0502040204020203" pitchFamily="34" charset="-122"/>
              </a:rPr>
              <a:t>10</a:t>
            </a:r>
            <a:r>
              <a:rPr lang="zh-CN" altLang="en-US" sz="2000" dirty="0">
                <a:solidFill>
                  <a:schemeClr val="bg1"/>
                </a:solidFill>
                <a:latin typeface="微软雅黑 Light" panose="020B0502040204020203" pitchFamily="34" charset="-122"/>
                <a:ea typeface="微软雅黑 Light" panose="020B0502040204020203" pitchFamily="34" charset="-122"/>
              </a:rPr>
              <a:t>月</a:t>
            </a:r>
            <a:r>
              <a:rPr lang="en-US" altLang="zh-CN" sz="2000" dirty="0">
                <a:solidFill>
                  <a:schemeClr val="bg1"/>
                </a:solidFill>
                <a:latin typeface="微软雅黑 Light" panose="020B0502040204020203" pitchFamily="34" charset="-122"/>
                <a:ea typeface="微软雅黑 Light" panose="020B0502040204020203" pitchFamily="34" charset="-122"/>
              </a:rPr>
              <a:t>18</a:t>
            </a:r>
            <a:r>
              <a:rPr lang="zh-CN" altLang="en-US" sz="2000" dirty="0">
                <a:solidFill>
                  <a:schemeClr val="bg1"/>
                </a:solidFill>
                <a:latin typeface="微软雅黑 Light" panose="020B0502040204020203" pitchFamily="34" charset="-122"/>
                <a:ea typeface="微软雅黑 Light" panose="020B0502040204020203" pitchFamily="34" charset="-122"/>
              </a:rPr>
              <a:t>号</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4"/>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02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特征提取</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2521844" cy="369332"/>
          </a:xfrm>
          <a:prstGeom prst="rect">
            <a:avLst/>
          </a:prstGeom>
        </p:spPr>
        <p:txBody>
          <a:bodyPr wrap="none">
            <a:spAutoFit/>
          </a:bodyPr>
          <a:lstStyle/>
          <a:p>
            <a:r>
              <a:rPr lang="zh-CN" altLang="en-US" dirty="0">
                <a:latin typeface="+mj-ea"/>
                <a:ea typeface="+mj-ea"/>
              </a:rPr>
              <a:t>四叉树（</a:t>
            </a:r>
            <a:r>
              <a:rPr lang="en-US" altLang="zh-CN" dirty="0">
                <a:latin typeface="+mj-ea"/>
                <a:ea typeface="+mj-ea"/>
              </a:rPr>
              <a:t>Quad-tree</a:t>
            </a:r>
            <a:r>
              <a:rPr lang="zh-CN" altLang="en-US" dirty="0">
                <a:latin typeface="+mj-ea"/>
                <a:ea typeface="+mj-ea"/>
              </a:rPr>
              <a:t>）</a:t>
            </a:r>
            <a:endParaRPr lang="en-US" altLang="zh-CN" dirty="0">
              <a:latin typeface="+mj-ea"/>
              <a:ea typeface="+mj-ea"/>
            </a:endParaRPr>
          </a:p>
        </p:txBody>
      </p:sp>
      <p:sp>
        <p:nvSpPr>
          <p:cNvPr id="10" name="矩形 9">
            <a:extLst>
              <a:ext uri="{FF2B5EF4-FFF2-40B4-BE49-F238E27FC236}">
                <a16:creationId xmlns="" xmlns:a16="http://schemas.microsoft.com/office/drawing/2014/main" id="{4AD57B3D-08F5-48D1-BD62-BC2C23609D26}"/>
              </a:ext>
            </a:extLst>
          </p:cNvPr>
          <p:cNvSpPr/>
          <p:nvPr/>
        </p:nvSpPr>
        <p:spPr>
          <a:xfrm>
            <a:off x="1038609" y="1419667"/>
            <a:ext cx="10619990" cy="2531462"/>
          </a:xfrm>
          <a:prstGeom prst="rect">
            <a:avLst/>
          </a:prstGeom>
        </p:spPr>
        <p:txBody>
          <a:bodyPr wrap="square">
            <a:spAutoFit/>
          </a:bodyPr>
          <a:lstStyle/>
          <a:p>
            <a:pPr>
              <a:lnSpc>
                <a:spcPct val="125000"/>
              </a:lnSpc>
            </a:pPr>
            <a:r>
              <a:rPr lang="zh-CN" altLang="en-US" dirty="0">
                <a:latin typeface="宋体" panose="02010600030101010101" pitchFamily="2" charset="-122"/>
                <a:ea typeface="宋体" panose="02010600030101010101" pitchFamily="2" charset="-122"/>
              </a:rPr>
              <a:t>    </a:t>
            </a:r>
            <a:r>
              <a:rPr lang="zh-CN" altLang="en-US" sz="1600" dirty="0">
                <a:latin typeface="宋体" panose="02010600030101010101" pitchFamily="2" charset="-122"/>
                <a:ea typeface="宋体" panose="02010600030101010101" pitchFamily="2" charset="-122"/>
              </a:rPr>
              <a:t>四叉树是一个树形数据结构，其中每个节点正好有四个子节点。与叶细胞相关联的数据因应用程序而异，但是叶细胞可以表征“有趣的空间信息单位”。细分区域可以是正方形或矩形，或者可以具有任意形状。</a:t>
            </a:r>
            <a:endParaRPr lang="en-US" altLang="zh-CN" sz="1600" dirty="0">
              <a:latin typeface="宋体" panose="02010600030101010101" pitchFamily="2" charset="-122"/>
              <a:ea typeface="宋体" panose="02010600030101010101" pitchFamily="2" charset="-122"/>
            </a:endParaRPr>
          </a:p>
          <a:p>
            <a:pPr>
              <a:lnSpc>
                <a:spcPct val="125000"/>
              </a:lnSpc>
            </a:pPr>
            <a:r>
              <a:rPr lang="en-US" altLang="zh-CN" sz="1600" dirty="0">
                <a:latin typeface="宋体" panose="02010600030101010101" pitchFamily="2" charset="-122"/>
                <a:ea typeface="宋体" panose="02010600030101010101" pitchFamily="2" charset="-122"/>
              </a:rPr>
              <a:t>     </a:t>
            </a:r>
            <a:r>
              <a:rPr lang="zh-CN" altLang="en-US" sz="1600" dirty="0">
                <a:latin typeface="宋体" panose="02010600030101010101" pitchFamily="2" charset="-122"/>
                <a:ea typeface="宋体" panose="02010600030101010101" pitchFamily="2" charset="-122"/>
              </a:rPr>
              <a:t>具体的对于图像的四叉树分割如下图所示：</a:t>
            </a:r>
            <a:r>
              <a:rPr lang="zh-CN" altLang="zh-CN" sz="1600" kern="100" dirty="0">
                <a:effectLst/>
                <a:latin typeface="Times New Roman" panose="02020603050405020304" pitchFamily="18" charset="0"/>
                <a:ea typeface="宋体" panose="02010600030101010101" pitchFamily="2" charset="-122"/>
              </a:rPr>
              <a:t>四叉树分割的步骤如下：</a:t>
            </a:r>
            <a:r>
              <a:rPr lang="en-US" altLang="zh-CN" sz="1600" kern="100" dirty="0">
                <a:effectLst/>
                <a:latin typeface="Times New Roman" panose="02020603050405020304" pitchFamily="18" charset="0"/>
                <a:ea typeface="宋体" panose="02010600030101010101" pitchFamily="2" charset="-122"/>
              </a:rPr>
              <a:t>1</a:t>
            </a:r>
            <a:r>
              <a:rPr lang="zh-CN" altLang="zh-CN" sz="1600" kern="100" dirty="0">
                <a:effectLst/>
                <a:latin typeface="Times New Roman" panose="02020603050405020304" pitchFamily="18" charset="0"/>
                <a:ea typeface="宋体" panose="02010600030101010101" pitchFamily="2" charset="-122"/>
              </a:rPr>
              <a:t>）我们先将</a:t>
            </a:r>
            <a:r>
              <a:rPr lang="en-US" altLang="zh-CN" sz="1600" kern="100" dirty="0">
                <a:effectLst/>
                <a:latin typeface="Times New Roman" panose="02020603050405020304" pitchFamily="18" charset="0"/>
                <a:ea typeface="宋体" panose="02010600030101010101" pitchFamily="2" charset="-122"/>
              </a:rPr>
              <a:t>1024*1024</a:t>
            </a:r>
            <a:r>
              <a:rPr lang="zh-CN" altLang="zh-CN" sz="1600" kern="100" dirty="0">
                <a:effectLst/>
                <a:latin typeface="Times New Roman" panose="02020603050405020304" pitchFamily="18" charset="0"/>
                <a:ea typeface="宋体" panose="02010600030101010101" pitchFamily="2" charset="-122"/>
              </a:rPr>
              <a:t>的图像转变为成灰度图像；</a:t>
            </a:r>
            <a:r>
              <a:rPr lang="en-US" altLang="zh-CN" sz="1600" kern="100" dirty="0">
                <a:effectLst/>
                <a:latin typeface="Times New Roman" panose="02020603050405020304" pitchFamily="18" charset="0"/>
                <a:ea typeface="宋体" panose="02010600030101010101" pitchFamily="2" charset="-122"/>
              </a:rPr>
              <a:t>2</a:t>
            </a:r>
            <a:r>
              <a:rPr lang="zh-CN" altLang="zh-CN" sz="1600" kern="100" dirty="0">
                <a:effectLst/>
                <a:latin typeface="Times New Roman" panose="02020603050405020304" pitchFamily="18" charset="0"/>
                <a:ea typeface="宋体" panose="02010600030101010101" pitchFamily="2" charset="-122"/>
              </a:rPr>
              <a:t>）将图像分割成四个区域，每个区域的图像的大小是</a:t>
            </a:r>
            <a:r>
              <a:rPr lang="en-US" altLang="zh-CN" sz="1600" kern="100" dirty="0">
                <a:effectLst/>
                <a:latin typeface="Times New Roman" panose="02020603050405020304" pitchFamily="18" charset="0"/>
                <a:ea typeface="宋体" panose="02010600030101010101" pitchFamily="2" charset="-122"/>
              </a:rPr>
              <a:t>512*512</a:t>
            </a:r>
            <a:r>
              <a:rPr lang="zh-CN" altLang="zh-CN" sz="1600" kern="100" dirty="0">
                <a:effectLst/>
                <a:latin typeface="Times New Roman" panose="02020603050405020304" pitchFamily="18" charset="0"/>
                <a:ea typeface="宋体" panose="02010600030101010101" pitchFamily="2" charset="-122"/>
              </a:rPr>
              <a:t>；</a:t>
            </a:r>
            <a:r>
              <a:rPr lang="en-US" altLang="zh-CN" sz="1600" kern="100" dirty="0">
                <a:effectLst/>
                <a:latin typeface="Times New Roman" panose="02020603050405020304" pitchFamily="18" charset="0"/>
                <a:ea typeface="宋体" panose="02010600030101010101" pitchFamily="2" charset="-122"/>
              </a:rPr>
              <a:t>3</a:t>
            </a:r>
            <a:r>
              <a:rPr lang="zh-CN" altLang="zh-CN" sz="1600" kern="100" dirty="0">
                <a:effectLst/>
                <a:latin typeface="Times New Roman" panose="02020603050405020304" pitchFamily="18" charset="0"/>
                <a:ea typeface="宋体" panose="02010600030101010101" pitchFamily="2" charset="-122"/>
              </a:rPr>
              <a:t>）根据大量的测试和实验，设定一个合适的分割阈值，计算每一个区域的像值的标准方差，如果当前区域的标准方差大于设定阈值，那么就重复步骤</a:t>
            </a:r>
            <a:r>
              <a:rPr lang="en-US" altLang="zh-CN" sz="1600" kern="100" dirty="0">
                <a:effectLst/>
                <a:latin typeface="Times New Roman" panose="02020603050405020304" pitchFamily="18" charset="0"/>
                <a:ea typeface="宋体" panose="02010600030101010101" pitchFamily="2" charset="-122"/>
              </a:rPr>
              <a:t>2</a:t>
            </a:r>
            <a:r>
              <a:rPr lang="zh-CN" altLang="zh-CN" sz="1600" kern="100" dirty="0">
                <a:effectLst/>
                <a:latin typeface="Times New Roman" panose="02020603050405020304" pitchFamily="18" charset="0"/>
                <a:ea typeface="宋体" panose="02010600030101010101" pitchFamily="2" charset="-122"/>
              </a:rPr>
              <a:t>继续将当前区域切分为四个更小的区域，对其他同级别分辨率的区域都进行相同操作；</a:t>
            </a:r>
            <a:r>
              <a:rPr lang="en-US" altLang="zh-CN" sz="1600" kern="100" dirty="0">
                <a:effectLst/>
                <a:latin typeface="Times New Roman" panose="02020603050405020304" pitchFamily="18" charset="0"/>
                <a:ea typeface="宋体" panose="02010600030101010101" pitchFamily="2" charset="-122"/>
              </a:rPr>
              <a:t>4</a:t>
            </a:r>
            <a:r>
              <a:rPr lang="zh-CN" altLang="zh-CN" sz="1600" kern="100" dirty="0">
                <a:effectLst/>
                <a:latin typeface="Times New Roman" panose="02020603050405020304" pitchFamily="18" charset="0"/>
                <a:ea typeface="宋体" panose="02010600030101010101" pitchFamily="2" charset="-122"/>
              </a:rPr>
              <a:t>）最后统计每一个分辨率级别区域的个数，用来表征整个图像。</a:t>
            </a:r>
          </a:p>
          <a:p>
            <a:endParaRPr lang="en-US" altLang="zh-CN" sz="1600" dirty="0">
              <a:latin typeface="宋体" panose="02010600030101010101" pitchFamily="2" charset="-122"/>
              <a:ea typeface="宋体" panose="02010600030101010101" pitchFamily="2" charset="-122"/>
            </a:endParaRPr>
          </a:p>
        </p:txBody>
      </p:sp>
      <p:sp>
        <p:nvSpPr>
          <p:cNvPr id="24" name="Rectangle 2">
            <a:extLst>
              <a:ext uri="{FF2B5EF4-FFF2-40B4-BE49-F238E27FC236}">
                <a16:creationId xmlns="" xmlns:a16="http://schemas.microsoft.com/office/drawing/2014/main" id="{53BDC016-45ED-4500-8266-D17B24143C3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5" name="对象 24">
            <a:extLst>
              <a:ext uri="{FF2B5EF4-FFF2-40B4-BE49-F238E27FC236}">
                <a16:creationId xmlns="" xmlns:a16="http://schemas.microsoft.com/office/drawing/2014/main" id="{577873DA-792D-453D-967A-D7B39FEC3C46}"/>
              </a:ext>
            </a:extLst>
          </p:cNvPr>
          <p:cNvGraphicFramePr>
            <a:graphicFrameLocks noChangeAspect="1"/>
          </p:cNvGraphicFramePr>
          <p:nvPr>
            <p:extLst>
              <p:ext uri="{D42A27DB-BD31-4B8C-83A1-F6EECF244321}">
                <p14:modId xmlns:p14="http://schemas.microsoft.com/office/powerpoint/2010/main" val="1224553048"/>
              </p:ext>
            </p:extLst>
          </p:nvPr>
        </p:nvGraphicFramePr>
        <p:xfrm>
          <a:off x="2421236" y="3605399"/>
          <a:ext cx="7089434" cy="2754324"/>
        </p:xfrm>
        <a:graphic>
          <a:graphicData uri="http://schemas.openxmlformats.org/presentationml/2006/ole">
            <mc:AlternateContent xmlns:mc="http://schemas.openxmlformats.org/markup-compatibility/2006">
              <mc:Choice xmlns:v="urn:schemas-microsoft-com:vml" Requires="v">
                <p:oleObj spid="_x0000_s1044" r:id="rId5" imgW="12788416" imgH="4769330" progId="Visio.Drawing.11">
                  <p:embed/>
                </p:oleObj>
              </mc:Choice>
              <mc:Fallback>
                <p:oleObj r:id="rId5" imgW="12788416" imgH="4769330" progId="Visio.Drawing.11">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21236" y="3605399"/>
                        <a:ext cx="7089434" cy="2754324"/>
                      </a:xfrm>
                      <a:prstGeom prst="rect">
                        <a:avLst/>
                      </a:prstGeom>
                      <a:noFill/>
                    </p:spPr>
                  </p:pic>
                </p:oleObj>
              </mc:Fallback>
            </mc:AlternateContent>
          </a:graphicData>
        </a:graphic>
      </p:graphicFrame>
    </p:spTree>
    <p:extLst>
      <p:ext uri="{BB962C8B-B14F-4D97-AF65-F5344CB8AC3E}">
        <p14:creationId xmlns:p14="http://schemas.microsoft.com/office/powerpoint/2010/main" val="2192115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02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特征提取</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2521844" cy="369332"/>
          </a:xfrm>
          <a:prstGeom prst="rect">
            <a:avLst/>
          </a:prstGeom>
        </p:spPr>
        <p:txBody>
          <a:bodyPr wrap="none">
            <a:spAutoFit/>
          </a:bodyPr>
          <a:lstStyle/>
          <a:p>
            <a:r>
              <a:rPr lang="zh-CN" altLang="en-US" dirty="0">
                <a:latin typeface="+mj-ea"/>
                <a:ea typeface="+mj-ea"/>
              </a:rPr>
              <a:t>四叉树（</a:t>
            </a:r>
            <a:r>
              <a:rPr lang="en-US" altLang="zh-CN" dirty="0">
                <a:latin typeface="+mj-ea"/>
                <a:ea typeface="+mj-ea"/>
              </a:rPr>
              <a:t>Quad-tree</a:t>
            </a:r>
            <a:r>
              <a:rPr lang="zh-CN" altLang="en-US" dirty="0">
                <a:latin typeface="+mj-ea"/>
                <a:ea typeface="+mj-ea"/>
              </a:rPr>
              <a:t>）</a:t>
            </a:r>
            <a:endParaRPr lang="en-US" altLang="zh-CN" dirty="0">
              <a:latin typeface="+mj-ea"/>
              <a:ea typeface="+mj-ea"/>
            </a:endParaRPr>
          </a:p>
        </p:txBody>
      </p:sp>
      <p:sp>
        <p:nvSpPr>
          <p:cNvPr id="10" name="矩形 9">
            <a:extLst>
              <a:ext uri="{FF2B5EF4-FFF2-40B4-BE49-F238E27FC236}">
                <a16:creationId xmlns="" xmlns:a16="http://schemas.microsoft.com/office/drawing/2014/main" id="{4AD57B3D-08F5-48D1-BD62-BC2C23609D26}"/>
              </a:ext>
            </a:extLst>
          </p:cNvPr>
          <p:cNvSpPr/>
          <p:nvPr/>
        </p:nvSpPr>
        <p:spPr>
          <a:xfrm>
            <a:off x="1038609" y="1525971"/>
            <a:ext cx="10619991" cy="681020"/>
          </a:xfrm>
          <a:prstGeom prst="rect">
            <a:avLst/>
          </a:prstGeom>
        </p:spPr>
        <p:txBody>
          <a:bodyPr wrap="square">
            <a:spAutoFit/>
          </a:bodyPr>
          <a:lstStyle/>
          <a:p>
            <a:pPr>
              <a:lnSpc>
                <a:spcPct val="125000"/>
              </a:lnSpc>
            </a:pPr>
            <a:r>
              <a:rPr lang="zh-CN" altLang="en-US" sz="1600" dirty="0">
                <a:latin typeface="Adobe 宋体 Std L" panose="02020300000000000000" pitchFamily="18" charset="-122"/>
                <a:ea typeface="Adobe 宋体 Std L" panose="02020300000000000000" pitchFamily="18" charset="-122"/>
              </a:rPr>
              <a:t>第一行是图</a:t>
            </a:r>
            <a:r>
              <a:rPr lang="en-US" altLang="zh-CN" sz="1600" dirty="0">
                <a:latin typeface="Adobe 宋体 Std L" panose="02020300000000000000" pitchFamily="18" charset="-122"/>
                <a:ea typeface="Adobe 宋体 Std L" panose="02020300000000000000" pitchFamily="18" charset="-122"/>
              </a:rPr>
              <a:t>1</a:t>
            </a:r>
            <a:r>
              <a:rPr lang="zh-CN" altLang="en-US" sz="1600" dirty="0">
                <a:latin typeface="Adobe 宋体 Std L" panose="02020300000000000000" pitchFamily="18" charset="-122"/>
                <a:ea typeface="Adobe 宋体 Std L" panose="02020300000000000000" pitchFamily="18" charset="-122"/>
              </a:rPr>
              <a:t>第一行正常人的胸部</a:t>
            </a:r>
            <a:r>
              <a:rPr lang="en-US" altLang="zh-CN" sz="1600" dirty="0">
                <a:latin typeface="Adobe 宋体 Std L" panose="02020300000000000000" pitchFamily="18" charset="-122"/>
                <a:ea typeface="Adobe 宋体 Std L" panose="02020300000000000000" pitchFamily="18" charset="-122"/>
              </a:rPr>
              <a:t>X</a:t>
            </a:r>
            <a:r>
              <a:rPr lang="zh-CN" altLang="en-US" sz="1600" dirty="0">
                <a:latin typeface="Adobe 宋体 Std L" panose="02020300000000000000" pitchFamily="18" charset="-122"/>
                <a:ea typeface="Adobe 宋体 Std L" panose="02020300000000000000" pitchFamily="18" charset="-122"/>
              </a:rPr>
              <a:t>光片对应</a:t>
            </a:r>
            <a:r>
              <a:rPr lang="zh-CN" altLang="en-US" sz="1600" dirty="0" smtClean="0">
                <a:latin typeface="Adobe 宋体 Std L" panose="02020300000000000000" pitchFamily="18" charset="-122"/>
                <a:ea typeface="Adobe 宋体 Std L" panose="02020300000000000000" pitchFamily="18" charset="-122"/>
              </a:rPr>
              <a:t>的四叉树分割后的图像，</a:t>
            </a:r>
            <a:r>
              <a:rPr lang="zh-CN" altLang="en-US" sz="1600" dirty="0">
                <a:latin typeface="Adobe 宋体 Std L" panose="02020300000000000000" pitchFamily="18" charset="-122"/>
                <a:ea typeface="Adobe 宋体 Std L" panose="02020300000000000000" pitchFamily="18" charset="-122"/>
              </a:rPr>
              <a:t>第二行是图</a:t>
            </a:r>
            <a:r>
              <a:rPr lang="en-US" altLang="zh-CN" sz="1600" dirty="0">
                <a:latin typeface="Adobe 宋体 Std L" panose="02020300000000000000" pitchFamily="18" charset="-122"/>
                <a:ea typeface="Adobe 宋体 Std L" panose="02020300000000000000" pitchFamily="18" charset="-122"/>
              </a:rPr>
              <a:t>1</a:t>
            </a:r>
            <a:r>
              <a:rPr lang="zh-CN" altLang="en-US" sz="1600" dirty="0">
                <a:latin typeface="Adobe 宋体 Std L" panose="02020300000000000000" pitchFamily="18" charset="-122"/>
                <a:ea typeface="Adobe 宋体 Std L" panose="02020300000000000000" pitchFamily="18" charset="-122"/>
              </a:rPr>
              <a:t>第二行感染新冠病毒的人的胸部</a:t>
            </a:r>
            <a:r>
              <a:rPr lang="en-US" altLang="zh-CN" sz="1600" dirty="0">
                <a:latin typeface="Adobe 宋体 Std L" panose="02020300000000000000" pitchFamily="18" charset="-122"/>
                <a:ea typeface="Adobe 宋体 Std L" panose="02020300000000000000" pitchFamily="18" charset="-122"/>
              </a:rPr>
              <a:t>X</a:t>
            </a:r>
            <a:r>
              <a:rPr lang="zh-CN" altLang="en-US" sz="1600" dirty="0">
                <a:latin typeface="Adobe 宋体 Std L" panose="02020300000000000000" pitchFamily="18" charset="-122"/>
                <a:ea typeface="Adobe 宋体 Std L" panose="02020300000000000000" pitchFamily="18" charset="-122"/>
              </a:rPr>
              <a:t>光片对应</a:t>
            </a:r>
            <a:r>
              <a:rPr lang="zh-CN" altLang="en-US" sz="1600" dirty="0" smtClean="0">
                <a:latin typeface="Adobe 宋体 Std L" panose="02020300000000000000" pitchFamily="18" charset="-122"/>
                <a:ea typeface="Adobe 宋体 Std L" panose="02020300000000000000" pitchFamily="18" charset="-122"/>
              </a:rPr>
              <a:t>的</a:t>
            </a:r>
            <a:r>
              <a:rPr lang="zh-CN" altLang="en-US" sz="1600" dirty="0">
                <a:latin typeface="Adobe 宋体 Std L" panose="02020300000000000000" pitchFamily="18" charset="-122"/>
                <a:ea typeface="Adobe 宋体 Std L" panose="02020300000000000000" pitchFamily="18" charset="-122"/>
              </a:rPr>
              <a:t>四叉</a:t>
            </a:r>
            <a:r>
              <a:rPr lang="zh-CN" altLang="en-US" sz="1600" dirty="0" smtClean="0">
                <a:latin typeface="Adobe 宋体 Std L" panose="02020300000000000000" pitchFamily="18" charset="-122"/>
                <a:ea typeface="Adobe 宋体 Std L" panose="02020300000000000000" pitchFamily="18" charset="-122"/>
              </a:rPr>
              <a:t>树分割后的图像。</a:t>
            </a:r>
            <a:endParaRPr lang="en-US" altLang="zh-CN" sz="1600" dirty="0">
              <a:latin typeface="宋体" panose="02010600030101010101" pitchFamily="2" charset="-122"/>
              <a:ea typeface="宋体" panose="02010600030101010101" pitchFamily="2" charset="-122"/>
            </a:endParaRPr>
          </a:p>
        </p:txBody>
      </p:sp>
      <p:pic>
        <p:nvPicPr>
          <p:cNvPr id="16" name="图片 15">
            <a:extLst>
              <a:ext uri="{FF2B5EF4-FFF2-40B4-BE49-F238E27FC236}">
                <a16:creationId xmlns="" xmlns:a16="http://schemas.microsoft.com/office/drawing/2014/main" id="{66785A69-7671-4880-A087-04670B0E330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47199" y="4619021"/>
            <a:ext cx="2286000" cy="2286000"/>
          </a:xfrm>
          <a:prstGeom prst="rect">
            <a:avLst/>
          </a:prstGeom>
        </p:spPr>
      </p:pic>
      <p:pic>
        <p:nvPicPr>
          <p:cNvPr id="3" name="图片 2">
            <a:extLst>
              <a:ext uri="{FF2B5EF4-FFF2-40B4-BE49-F238E27FC236}">
                <a16:creationId xmlns="" xmlns:a16="http://schemas.microsoft.com/office/drawing/2014/main" id="{1EE88B83-C930-48BA-80D6-C093A7AA8BB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8609" y="2333021"/>
            <a:ext cx="2286000" cy="2286000"/>
          </a:xfrm>
          <a:prstGeom prst="rect">
            <a:avLst/>
          </a:prstGeom>
        </p:spPr>
      </p:pic>
      <p:pic>
        <p:nvPicPr>
          <p:cNvPr id="5" name="图片 4">
            <a:extLst>
              <a:ext uri="{FF2B5EF4-FFF2-40B4-BE49-F238E27FC236}">
                <a16:creationId xmlns="" xmlns:a16="http://schemas.microsoft.com/office/drawing/2014/main" id="{EF1A093C-1FA5-46F2-A88E-494C810E474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451957" y="2333021"/>
            <a:ext cx="2286000" cy="2286000"/>
          </a:xfrm>
          <a:prstGeom prst="rect">
            <a:avLst/>
          </a:prstGeom>
        </p:spPr>
      </p:pic>
      <p:pic>
        <p:nvPicPr>
          <p:cNvPr id="7" name="图片 6">
            <a:extLst>
              <a:ext uri="{FF2B5EF4-FFF2-40B4-BE49-F238E27FC236}">
                <a16:creationId xmlns="" xmlns:a16="http://schemas.microsoft.com/office/drawing/2014/main" id="{0CC3E0FE-36CA-48F3-BECB-21721C4C609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47199" y="2333021"/>
            <a:ext cx="2286000" cy="2286000"/>
          </a:xfrm>
          <a:prstGeom prst="rect">
            <a:avLst/>
          </a:prstGeom>
        </p:spPr>
      </p:pic>
      <p:pic>
        <p:nvPicPr>
          <p:cNvPr id="12" name="图片 11">
            <a:extLst>
              <a:ext uri="{FF2B5EF4-FFF2-40B4-BE49-F238E27FC236}">
                <a16:creationId xmlns="" xmlns:a16="http://schemas.microsoft.com/office/drawing/2014/main" id="{9A9E9309-580C-4E83-9AD8-C2ACA61454FB}"/>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260547" y="2333021"/>
            <a:ext cx="2286000" cy="2286000"/>
          </a:xfrm>
          <a:prstGeom prst="rect">
            <a:avLst/>
          </a:prstGeom>
        </p:spPr>
      </p:pic>
      <p:pic>
        <p:nvPicPr>
          <p:cNvPr id="19" name="图片 18">
            <a:extLst>
              <a:ext uri="{FF2B5EF4-FFF2-40B4-BE49-F238E27FC236}">
                <a16:creationId xmlns="" xmlns:a16="http://schemas.microsoft.com/office/drawing/2014/main" id="{BB5EA34C-7C6E-4C04-B1BA-D3A1EF38563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047662" y="4573098"/>
            <a:ext cx="2286000" cy="2286000"/>
          </a:xfrm>
          <a:prstGeom prst="rect">
            <a:avLst/>
          </a:prstGeom>
        </p:spPr>
      </p:pic>
      <p:pic>
        <p:nvPicPr>
          <p:cNvPr id="21" name="图片 20">
            <a:extLst>
              <a:ext uri="{FF2B5EF4-FFF2-40B4-BE49-F238E27FC236}">
                <a16:creationId xmlns="" xmlns:a16="http://schemas.microsoft.com/office/drawing/2014/main" id="{1D5A23A8-75A3-4280-9045-AF55AC62154B}"/>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451957" y="4619021"/>
            <a:ext cx="2286000" cy="2286000"/>
          </a:xfrm>
          <a:prstGeom prst="rect">
            <a:avLst/>
          </a:prstGeom>
        </p:spPr>
      </p:pic>
      <p:pic>
        <p:nvPicPr>
          <p:cNvPr id="23" name="图片 22">
            <a:extLst>
              <a:ext uri="{FF2B5EF4-FFF2-40B4-BE49-F238E27FC236}">
                <a16:creationId xmlns="" xmlns:a16="http://schemas.microsoft.com/office/drawing/2014/main" id="{51E4C5C9-EA18-4475-8383-253C850BD515}"/>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260547" y="4619021"/>
            <a:ext cx="2286000" cy="2286000"/>
          </a:xfrm>
          <a:prstGeom prst="rect">
            <a:avLst/>
          </a:prstGeom>
        </p:spPr>
      </p:pic>
    </p:spTree>
    <p:extLst>
      <p:ext uri="{BB962C8B-B14F-4D97-AF65-F5344CB8AC3E}">
        <p14:creationId xmlns:p14="http://schemas.microsoft.com/office/powerpoint/2010/main" val="908784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02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特征提取</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2521844" cy="369332"/>
          </a:xfrm>
          <a:prstGeom prst="rect">
            <a:avLst/>
          </a:prstGeom>
        </p:spPr>
        <p:txBody>
          <a:bodyPr wrap="none">
            <a:spAutoFit/>
          </a:bodyPr>
          <a:lstStyle/>
          <a:p>
            <a:r>
              <a:rPr lang="zh-CN" altLang="en-US" dirty="0">
                <a:latin typeface="+mj-ea"/>
                <a:ea typeface="+mj-ea"/>
              </a:rPr>
              <a:t>四叉树（</a:t>
            </a:r>
            <a:r>
              <a:rPr lang="en-US" altLang="zh-CN" dirty="0">
                <a:latin typeface="+mj-ea"/>
                <a:ea typeface="+mj-ea"/>
              </a:rPr>
              <a:t>Quad-tree</a:t>
            </a:r>
            <a:r>
              <a:rPr lang="zh-CN" altLang="en-US" dirty="0">
                <a:latin typeface="+mj-ea"/>
                <a:ea typeface="+mj-ea"/>
              </a:rPr>
              <a:t>）</a:t>
            </a:r>
            <a:endParaRPr lang="en-US" altLang="zh-CN" dirty="0">
              <a:latin typeface="+mj-ea"/>
              <a:ea typeface="+mj-ea"/>
            </a:endParaRPr>
          </a:p>
        </p:txBody>
      </p:sp>
      <p:sp>
        <p:nvSpPr>
          <p:cNvPr id="10" name="矩形 9">
            <a:extLst>
              <a:ext uri="{FF2B5EF4-FFF2-40B4-BE49-F238E27FC236}">
                <a16:creationId xmlns="" xmlns:a16="http://schemas.microsoft.com/office/drawing/2014/main" id="{4AD57B3D-08F5-48D1-BD62-BC2C23609D26}"/>
              </a:ext>
            </a:extLst>
          </p:cNvPr>
          <p:cNvSpPr/>
          <p:nvPr/>
        </p:nvSpPr>
        <p:spPr>
          <a:xfrm>
            <a:off x="1038609" y="1471247"/>
            <a:ext cx="8122170" cy="338554"/>
          </a:xfrm>
          <a:prstGeom prst="rect">
            <a:avLst/>
          </a:prstGeom>
        </p:spPr>
        <p:txBody>
          <a:bodyPr wrap="square">
            <a:spAutoFit/>
          </a:bodyPr>
          <a:lstStyle/>
          <a:p>
            <a:r>
              <a:rPr lang="zh-CN" altLang="en-US" sz="1600" dirty="0">
                <a:latin typeface="宋体" panose="02010600030101010101" pitchFamily="2" charset="-122"/>
                <a:ea typeface="宋体" panose="02010600030101010101" pitchFamily="2" charset="-122"/>
              </a:rPr>
              <a:t>下图是四叉树分割图像后不同像素级的块的数量的统计图。</a:t>
            </a:r>
            <a:endParaRPr lang="en-US" altLang="zh-CN" sz="1600" dirty="0">
              <a:latin typeface="宋体" panose="02010600030101010101" pitchFamily="2" charset="-122"/>
              <a:ea typeface="宋体" panose="02010600030101010101" pitchFamily="2" charset="-122"/>
            </a:endParaRPr>
          </a:p>
        </p:txBody>
      </p:sp>
      <p:pic>
        <p:nvPicPr>
          <p:cNvPr id="17" name="图片 16">
            <a:extLst>
              <a:ext uri="{FF2B5EF4-FFF2-40B4-BE49-F238E27FC236}">
                <a16:creationId xmlns="" xmlns:a16="http://schemas.microsoft.com/office/drawing/2014/main" id="{6477C066-225A-4B74-A2CA-9347493F654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90967" y="4423245"/>
            <a:ext cx="2286000" cy="2286000"/>
          </a:xfrm>
          <a:prstGeom prst="rect">
            <a:avLst/>
          </a:prstGeom>
        </p:spPr>
      </p:pic>
      <p:pic>
        <p:nvPicPr>
          <p:cNvPr id="3" name="图片 2">
            <a:extLst>
              <a:ext uri="{FF2B5EF4-FFF2-40B4-BE49-F238E27FC236}">
                <a16:creationId xmlns="" xmlns:a16="http://schemas.microsoft.com/office/drawing/2014/main" id="{4214B108-6321-4C58-B5C7-2C015D37A32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8609" y="1973523"/>
            <a:ext cx="2286000" cy="2286000"/>
          </a:xfrm>
          <a:prstGeom prst="rect">
            <a:avLst/>
          </a:prstGeom>
        </p:spPr>
      </p:pic>
      <p:pic>
        <p:nvPicPr>
          <p:cNvPr id="5" name="图片 4">
            <a:extLst>
              <a:ext uri="{FF2B5EF4-FFF2-40B4-BE49-F238E27FC236}">
                <a16:creationId xmlns="" xmlns:a16="http://schemas.microsoft.com/office/drawing/2014/main" id="{51405948-C2F4-4FD3-A0C9-10683633CB6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03293" y="1973523"/>
            <a:ext cx="2286000" cy="2286000"/>
          </a:xfrm>
          <a:prstGeom prst="rect">
            <a:avLst/>
          </a:prstGeom>
        </p:spPr>
      </p:pic>
      <p:pic>
        <p:nvPicPr>
          <p:cNvPr id="7" name="图片 6">
            <a:extLst>
              <a:ext uri="{FF2B5EF4-FFF2-40B4-BE49-F238E27FC236}">
                <a16:creationId xmlns="" xmlns:a16="http://schemas.microsoft.com/office/drawing/2014/main" id="{AF163CAB-FA88-46BE-A1B4-E35312B95FA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90967" y="1973523"/>
            <a:ext cx="2286000" cy="2286000"/>
          </a:xfrm>
          <a:prstGeom prst="rect">
            <a:avLst/>
          </a:prstGeom>
        </p:spPr>
      </p:pic>
      <p:pic>
        <p:nvPicPr>
          <p:cNvPr id="11" name="图片 10">
            <a:extLst>
              <a:ext uri="{FF2B5EF4-FFF2-40B4-BE49-F238E27FC236}">
                <a16:creationId xmlns="" xmlns:a16="http://schemas.microsoft.com/office/drawing/2014/main" id="{3D73FCE2-E5A1-4213-BB91-58E6A91FE69D}"/>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278641" y="1973523"/>
            <a:ext cx="2286000" cy="2286000"/>
          </a:xfrm>
          <a:prstGeom prst="rect">
            <a:avLst/>
          </a:prstGeom>
        </p:spPr>
      </p:pic>
      <p:pic>
        <p:nvPicPr>
          <p:cNvPr id="18" name="图片 17">
            <a:extLst>
              <a:ext uri="{FF2B5EF4-FFF2-40B4-BE49-F238E27FC236}">
                <a16:creationId xmlns="" xmlns:a16="http://schemas.microsoft.com/office/drawing/2014/main" id="{756F0144-D90F-4F73-89CE-89B802BED89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038609" y="4393744"/>
            <a:ext cx="2286000" cy="2286000"/>
          </a:xfrm>
          <a:prstGeom prst="rect">
            <a:avLst/>
          </a:prstGeom>
        </p:spPr>
      </p:pic>
      <p:pic>
        <p:nvPicPr>
          <p:cNvPr id="20" name="图片 19">
            <a:extLst>
              <a:ext uri="{FF2B5EF4-FFF2-40B4-BE49-F238E27FC236}">
                <a16:creationId xmlns="" xmlns:a16="http://schemas.microsoft.com/office/drawing/2014/main" id="{ED8652FE-6EB2-47E9-8C6F-0318117B9D6F}"/>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503293" y="4393744"/>
            <a:ext cx="2286000" cy="2286000"/>
          </a:xfrm>
          <a:prstGeom prst="rect">
            <a:avLst/>
          </a:prstGeom>
        </p:spPr>
      </p:pic>
      <p:pic>
        <p:nvPicPr>
          <p:cNvPr id="22" name="图片 21">
            <a:extLst>
              <a:ext uri="{FF2B5EF4-FFF2-40B4-BE49-F238E27FC236}">
                <a16:creationId xmlns="" xmlns:a16="http://schemas.microsoft.com/office/drawing/2014/main" id="{EB7CD5CA-314C-4A2F-8978-FCF5A0E701DE}"/>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278641" y="4393744"/>
            <a:ext cx="2286000" cy="2286000"/>
          </a:xfrm>
          <a:prstGeom prst="rect">
            <a:avLst/>
          </a:prstGeom>
        </p:spPr>
      </p:pic>
    </p:spTree>
    <p:extLst>
      <p:ext uri="{BB962C8B-B14F-4D97-AF65-F5344CB8AC3E}">
        <p14:creationId xmlns:p14="http://schemas.microsoft.com/office/powerpoint/2010/main" val="9084918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4540163"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02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特征提取</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435539"/>
            <a:ext cx="10616899" cy="1606465"/>
          </a:xfrm>
          <a:prstGeom prst="rect">
            <a:avLst/>
          </a:prstGeom>
        </p:spPr>
        <p:txBody>
          <a:bodyPr wrap="square">
            <a:spAutoFit/>
          </a:bodyPr>
          <a:lstStyle/>
          <a:p>
            <a:pPr>
              <a:lnSpc>
                <a:spcPct val="125000"/>
              </a:lnSpc>
            </a:pPr>
            <a:r>
              <a:rPr lang="en-US" altLang="zh-CN" sz="1600" kern="100" dirty="0">
                <a:effectLst/>
                <a:latin typeface="Adobe 宋体 Std L" panose="02020300000000000000" pitchFamily="18" charset="-122"/>
                <a:ea typeface="Adobe 宋体 Std L" panose="02020300000000000000" pitchFamily="18" charset="-122"/>
              </a:rPr>
              <a:t>          </a:t>
            </a:r>
            <a:r>
              <a:rPr lang="zh-CN" altLang="zh-CN" sz="1600" kern="100" dirty="0">
                <a:effectLst/>
                <a:latin typeface="Adobe 宋体 Std L" panose="02020300000000000000" pitchFamily="18" charset="-122"/>
                <a:ea typeface="Adobe 宋体 Std L" panose="02020300000000000000" pitchFamily="18" charset="-122"/>
              </a:rPr>
              <a:t>综上所述，</a:t>
            </a:r>
            <a:r>
              <a:rPr lang="zh-CN" altLang="en-US" sz="1600" kern="100" dirty="0">
                <a:latin typeface="Adobe 宋体 Std L" panose="02020300000000000000" pitchFamily="18" charset="-122"/>
                <a:ea typeface="Adobe 宋体 Std L" panose="02020300000000000000" pitchFamily="18" charset="-122"/>
              </a:rPr>
              <a:t>从胸部</a:t>
            </a:r>
            <a:r>
              <a:rPr lang="en-US" altLang="zh-CN" sz="1600" kern="100" dirty="0">
                <a:latin typeface="Adobe 宋体 Std L" panose="02020300000000000000" pitchFamily="18" charset="-122"/>
                <a:ea typeface="Adobe 宋体 Std L" panose="02020300000000000000" pitchFamily="18" charset="-122"/>
              </a:rPr>
              <a:t>X</a:t>
            </a:r>
            <a:r>
              <a:rPr lang="zh-CN" altLang="en-US" sz="1600" kern="100" dirty="0">
                <a:latin typeface="Adobe 宋体 Std L" panose="02020300000000000000" pitchFamily="18" charset="-122"/>
                <a:ea typeface="Adobe 宋体 Std L" panose="02020300000000000000" pitchFamily="18" charset="-122"/>
              </a:rPr>
              <a:t>光片的</a:t>
            </a:r>
            <a:r>
              <a:rPr lang="zh-CN" altLang="zh-CN" sz="1600" kern="100" dirty="0">
                <a:effectLst/>
                <a:latin typeface="Adobe 宋体 Std L" panose="02020300000000000000" pitchFamily="18" charset="-122"/>
                <a:ea typeface="Adobe 宋体 Std L" panose="02020300000000000000" pitchFamily="18" charset="-122"/>
              </a:rPr>
              <a:t>原图，灰度直方图，</a:t>
            </a:r>
            <a:r>
              <a:rPr lang="zh-CN" altLang="en-US" sz="1600" kern="100" dirty="0">
                <a:effectLst/>
                <a:latin typeface="Adobe 宋体 Std L" panose="02020300000000000000" pitchFamily="18" charset="-122"/>
                <a:ea typeface="Adobe 宋体 Std L" panose="02020300000000000000" pitchFamily="18" charset="-122"/>
              </a:rPr>
              <a:t>傅里叶频谱图，</a:t>
            </a:r>
            <a:r>
              <a:rPr lang="zh-CN" altLang="zh-CN" sz="1600" kern="100" dirty="0">
                <a:effectLst/>
                <a:latin typeface="Adobe 宋体 Std L" panose="02020300000000000000" pitchFamily="18" charset="-122"/>
                <a:ea typeface="Adobe 宋体 Std L" panose="02020300000000000000" pitchFamily="18" charset="-122"/>
              </a:rPr>
              <a:t>分形维数</a:t>
            </a:r>
            <a:r>
              <a:rPr lang="zh-CN" altLang="en-US" sz="1600" kern="100" dirty="0">
                <a:latin typeface="Adobe 宋体 Std L" panose="02020300000000000000" pitchFamily="18" charset="-122"/>
                <a:ea typeface="Adobe 宋体 Std L" panose="02020300000000000000" pitchFamily="18" charset="-122"/>
              </a:rPr>
              <a:t>，四</a:t>
            </a:r>
            <a:r>
              <a:rPr lang="zh-CN" altLang="zh-CN" sz="1600" kern="100" dirty="0">
                <a:effectLst/>
                <a:latin typeface="Adobe 宋体 Std L" panose="02020300000000000000" pitchFamily="18" charset="-122"/>
                <a:ea typeface="Adobe 宋体 Std L" panose="02020300000000000000" pitchFamily="18" charset="-122"/>
              </a:rPr>
              <a:t>叉树分割后的图像</a:t>
            </a:r>
            <a:r>
              <a:rPr lang="zh-CN" altLang="en-US" sz="1600" kern="100" dirty="0">
                <a:effectLst/>
                <a:latin typeface="Adobe 宋体 Std L" panose="02020300000000000000" pitchFamily="18" charset="-122"/>
                <a:ea typeface="Adobe 宋体 Std L" panose="02020300000000000000" pitchFamily="18" charset="-122"/>
              </a:rPr>
              <a:t>和</a:t>
            </a:r>
            <a:r>
              <a:rPr lang="zh-CN" altLang="zh-CN" sz="1600" kern="100" dirty="0">
                <a:solidFill>
                  <a:srgbClr val="000000"/>
                </a:solidFill>
                <a:effectLst/>
                <a:latin typeface="Adobe 宋体 Std L" panose="02020300000000000000" pitchFamily="18" charset="-122"/>
                <a:ea typeface="Adobe 宋体 Std L" panose="02020300000000000000" pitchFamily="18" charset="-122"/>
              </a:rPr>
              <a:t>四叉树分割后的不同像素块的直方图，我们都可以直观的观察到正常人的胸部</a:t>
            </a:r>
            <a:r>
              <a:rPr lang="en-US" altLang="zh-CN" sz="1600" kern="100" dirty="0">
                <a:solidFill>
                  <a:srgbClr val="000000"/>
                </a:solidFill>
                <a:effectLst/>
                <a:latin typeface="Adobe 宋体 Std L" panose="02020300000000000000" pitchFamily="18" charset="-122"/>
                <a:ea typeface="Adobe 宋体 Std L" panose="02020300000000000000" pitchFamily="18" charset="-122"/>
              </a:rPr>
              <a:t>X</a:t>
            </a:r>
            <a:r>
              <a:rPr lang="zh-CN" altLang="zh-CN" sz="1600" kern="100" dirty="0">
                <a:solidFill>
                  <a:srgbClr val="000000"/>
                </a:solidFill>
                <a:effectLst/>
                <a:latin typeface="Adobe 宋体 Std L" panose="02020300000000000000" pitchFamily="18" charset="-122"/>
                <a:ea typeface="Adobe 宋体 Std L" panose="02020300000000000000" pitchFamily="18" charset="-122"/>
              </a:rPr>
              <a:t>射线图像彼此之间相似程度很高，而新冠病毒感染者的胸部</a:t>
            </a:r>
            <a:r>
              <a:rPr lang="en-US" altLang="zh-CN" sz="1600" kern="100" dirty="0">
                <a:solidFill>
                  <a:srgbClr val="000000"/>
                </a:solidFill>
                <a:effectLst/>
                <a:latin typeface="Adobe 宋体 Std L" panose="02020300000000000000" pitchFamily="18" charset="-122"/>
                <a:ea typeface="Adobe 宋体 Std L" panose="02020300000000000000" pitchFamily="18" charset="-122"/>
              </a:rPr>
              <a:t>X</a:t>
            </a:r>
            <a:r>
              <a:rPr lang="zh-CN" altLang="zh-CN" sz="1600" kern="100" dirty="0">
                <a:solidFill>
                  <a:srgbClr val="000000"/>
                </a:solidFill>
                <a:effectLst/>
                <a:latin typeface="Adobe 宋体 Std L" panose="02020300000000000000" pitchFamily="18" charset="-122"/>
                <a:ea typeface="Adobe 宋体 Std L" panose="02020300000000000000" pitchFamily="18" charset="-122"/>
              </a:rPr>
              <a:t>射线图像彼此之间形似程度很低，换句话说也就是呈现出一种分散模式。</a:t>
            </a:r>
            <a:endParaRPr lang="en-US" altLang="zh-CN" sz="1600" kern="100" dirty="0">
              <a:solidFill>
                <a:srgbClr val="000000"/>
              </a:solidFill>
              <a:latin typeface="Adobe 宋体 Std L" panose="02020300000000000000" pitchFamily="18" charset="-122"/>
              <a:ea typeface="Adobe 宋体 Std L" panose="02020300000000000000" pitchFamily="18" charset="-122"/>
            </a:endParaRPr>
          </a:p>
          <a:p>
            <a:pPr>
              <a:lnSpc>
                <a:spcPct val="125000"/>
              </a:lnSpc>
            </a:pPr>
            <a:r>
              <a:rPr lang="en-US" altLang="zh-CN" sz="1600" kern="100" dirty="0">
                <a:solidFill>
                  <a:srgbClr val="000000"/>
                </a:solidFill>
                <a:latin typeface="Adobe 宋体 Std L" panose="02020300000000000000" pitchFamily="18" charset="-122"/>
                <a:ea typeface="Adobe 宋体 Std L" panose="02020300000000000000" pitchFamily="18" charset="-122"/>
              </a:rPr>
              <a:t>          </a:t>
            </a:r>
            <a:r>
              <a:rPr lang="zh-CN" altLang="en-US" sz="1600" kern="100" dirty="0">
                <a:solidFill>
                  <a:srgbClr val="000000"/>
                </a:solidFill>
                <a:latin typeface="Adobe 宋体 Std L" panose="02020300000000000000" pitchFamily="18" charset="-122"/>
                <a:ea typeface="Adobe 宋体 Std L" panose="02020300000000000000" pitchFamily="18" charset="-122"/>
              </a:rPr>
              <a:t>上面提到的四种方法是让人直观的从图像上去观察到分散模式，而下表是从数据上说明</a:t>
            </a:r>
            <a:r>
              <a:rPr lang="zh-CN" altLang="zh-CN" sz="1600" kern="100" dirty="0">
                <a:solidFill>
                  <a:srgbClr val="000000"/>
                </a:solidFill>
                <a:effectLst/>
                <a:latin typeface="Adobe 宋体 Std L" panose="02020300000000000000" pitchFamily="18" charset="-122"/>
                <a:ea typeface="Adobe 宋体 Std L" panose="02020300000000000000" pitchFamily="18" charset="-122"/>
              </a:rPr>
              <a:t>新冠病毒感染者的胸部</a:t>
            </a:r>
            <a:r>
              <a:rPr lang="en-US" altLang="zh-CN" sz="1600" kern="100" dirty="0">
                <a:solidFill>
                  <a:srgbClr val="000000"/>
                </a:solidFill>
                <a:effectLst/>
                <a:latin typeface="Adobe 宋体 Std L" panose="02020300000000000000" pitchFamily="18" charset="-122"/>
                <a:ea typeface="Adobe 宋体 Std L" panose="02020300000000000000" pitchFamily="18" charset="-122"/>
              </a:rPr>
              <a:t>X</a:t>
            </a:r>
            <a:r>
              <a:rPr lang="zh-CN" altLang="zh-CN" sz="1600" kern="100" dirty="0">
                <a:solidFill>
                  <a:srgbClr val="000000"/>
                </a:solidFill>
                <a:effectLst/>
                <a:latin typeface="Adobe 宋体 Std L" panose="02020300000000000000" pitchFamily="18" charset="-122"/>
                <a:ea typeface="Adobe 宋体 Std L" panose="02020300000000000000" pitchFamily="18" charset="-122"/>
              </a:rPr>
              <a:t>射线图像</a:t>
            </a:r>
            <a:r>
              <a:rPr lang="zh-CN" altLang="en-US" sz="1600" kern="100" dirty="0">
                <a:solidFill>
                  <a:srgbClr val="000000"/>
                </a:solidFill>
                <a:effectLst/>
                <a:latin typeface="Adobe 宋体 Std L" panose="02020300000000000000" pitchFamily="18" charset="-122"/>
                <a:ea typeface="Adobe 宋体 Std L" panose="02020300000000000000" pitchFamily="18" charset="-122"/>
              </a:rPr>
              <a:t>的分散模式。</a:t>
            </a:r>
            <a:endParaRPr lang="en-US" altLang="zh-CN" dirty="0"/>
          </a:p>
        </p:txBody>
      </p:sp>
      <p:graphicFrame>
        <p:nvGraphicFramePr>
          <p:cNvPr id="18" name="表格 17">
            <a:extLst>
              <a:ext uri="{FF2B5EF4-FFF2-40B4-BE49-F238E27FC236}">
                <a16:creationId xmlns="" xmlns:a16="http://schemas.microsoft.com/office/drawing/2014/main" id="{83AA129F-8B3C-4356-877A-229C9CA99303}"/>
              </a:ext>
            </a:extLst>
          </p:cNvPr>
          <p:cNvGraphicFramePr>
            <a:graphicFrameLocks noGrp="1"/>
          </p:cNvGraphicFramePr>
          <p:nvPr>
            <p:extLst>
              <p:ext uri="{D42A27DB-BD31-4B8C-83A1-F6EECF244321}">
                <p14:modId xmlns:p14="http://schemas.microsoft.com/office/powerpoint/2010/main" val="1422720529"/>
              </p:ext>
            </p:extLst>
          </p:nvPr>
        </p:nvGraphicFramePr>
        <p:xfrm>
          <a:off x="2214646" y="3057293"/>
          <a:ext cx="7543864" cy="3808566"/>
        </p:xfrm>
        <a:graphic>
          <a:graphicData uri="http://schemas.openxmlformats.org/drawingml/2006/table">
            <a:tbl>
              <a:tblPr firstRow="1" firstCol="1" bandRow="1">
                <a:tableStyleId>{5C22544A-7EE6-4342-B048-85BDC9FD1C3A}</a:tableStyleId>
              </a:tblPr>
              <a:tblGrid>
                <a:gridCol w="1555231">
                  <a:extLst>
                    <a:ext uri="{9D8B030D-6E8A-4147-A177-3AD203B41FA5}">
                      <a16:colId xmlns="" xmlns:a16="http://schemas.microsoft.com/office/drawing/2014/main" val="20000"/>
                    </a:ext>
                  </a:extLst>
                </a:gridCol>
                <a:gridCol w="1529013">
                  <a:extLst>
                    <a:ext uri="{9D8B030D-6E8A-4147-A177-3AD203B41FA5}">
                      <a16:colId xmlns="" xmlns:a16="http://schemas.microsoft.com/office/drawing/2014/main" val="20001"/>
                    </a:ext>
                  </a:extLst>
                </a:gridCol>
                <a:gridCol w="1480006">
                  <a:extLst>
                    <a:ext uri="{9D8B030D-6E8A-4147-A177-3AD203B41FA5}">
                      <a16:colId xmlns="" xmlns:a16="http://schemas.microsoft.com/office/drawing/2014/main" val="20002"/>
                    </a:ext>
                  </a:extLst>
                </a:gridCol>
                <a:gridCol w="1480006">
                  <a:extLst>
                    <a:ext uri="{9D8B030D-6E8A-4147-A177-3AD203B41FA5}">
                      <a16:colId xmlns="" xmlns:a16="http://schemas.microsoft.com/office/drawing/2014/main" val="20003"/>
                    </a:ext>
                  </a:extLst>
                </a:gridCol>
                <a:gridCol w="1499608">
                  <a:extLst>
                    <a:ext uri="{9D8B030D-6E8A-4147-A177-3AD203B41FA5}">
                      <a16:colId xmlns="" xmlns:a16="http://schemas.microsoft.com/office/drawing/2014/main" val="20004"/>
                    </a:ext>
                  </a:extLst>
                </a:gridCol>
              </a:tblGrid>
              <a:tr h="634761">
                <a:tc rowSpan="2">
                  <a:txBody>
                    <a:bodyPr/>
                    <a:lstStyle/>
                    <a:p>
                      <a:pPr indent="266700" algn="ctr">
                        <a:lnSpc>
                          <a:spcPct val="125000"/>
                        </a:lnSpc>
                        <a:spcAft>
                          <a:spcPts val="0"/>
                        </a:spcAft>
                      </a:pPr>
                      <a:r>
                        <a:rPr lang="zh-CN" sz="1400" kern="100" dirty="0">
                          <a:effectLst/>
                        </a:rPr>
                        <a:t>方法</a:t>
                      </a:r>
                      <a:endParaRPr lang="zh-CN" sz="1800" kern="100" dirty="0">
                        <a:effectLst/>
                        <a:latin typeface="Times New Roman"/>
                        <a:ea typeface="宋体"/>
                      </a:endParaRPr>
                    </a:p>
                  </a:txBody>
                  <a:tcPr marL="68580" marR="68580" marT="0" marB="0" anchor="ctr"/>
                </a:tc>
                <a:tc gridSpan="2">
                  <a:txBody>
                    <a:bodyPr/>
                    <a:lstStyle/>
                    <a:p>
                      <a:pPr indent="127000" algn="ctr">
                        <a:lnSpc>
                          <a:spcPct val="125000"/>
                        </a:lnSpc>
                        <a:spcAft>
                          <a:spcPts val="0"/>
                        </a:spcAft>
                      </a:pPr>
                      <a:r>
                        <a:rPr lang="zh-CN" sz="1400" kern="100" dirty="0">
                          <a:effectLst/>
                        </a:rPr>
                        <a:t>平均距离</a:t>
                      </a:r>
                      <a:endParaRPr lang="zh-CN" sz="1800" kern="100" dirty="0">
                        <a:effectLst/>
                        <a:latin typeface="Times New Roman"/>
                        <a:ea typeface="宋体"/>
                      </a:endParaRPr>
                    </a:p>
                  </a:txBody>
                  <a:tcPr marL="68580" marR="68580" marT="0" marB="0" anchor="ctr"/>
                </a:tc>
                <a:tc hMerge="1">
                  <a:txBody>
                    <a:bodyPr/>
                    <a:lstStyle/>
                    <a:p>
                      <a:endParaRPr lang="zh-CN" altLang="en-US"/>
                    </a:p>
                  </a:txBody>
                  <a:tcPr/>
                </a:tc>
                <a:tc gridSpan="2">
                  <a:txBody>
                    <a:bodyPr/>
                    <a:lstStyle/>
                    <a:p>
                      <a:pPr indent="127000" algn="ctr">
                        <a:lnSpc>
                          <a:spcPct val="125000"/>
                        </a:lnSpc>
                        <a:spcAft>
                          <a:spcPts val="0"/>
                        </a:spcAft>
                      </a:pPr>
                      <a:r>
                        <a:rPr lang="zh-CN" sz="1400" kern="100" dirty="0">
                          <a:effectLst/>
                        </a:rPr>
                        <a:t>标准方差</a:t>
                      </a:r>
                      <a:endParaRPr lang="zh-CN" sz="1800" kern="100" dirty="0">
                        <a:effectLst/>
                        <a:latin typeface="Times New Roman"/>
                        <a:ea typeface="宋体"/>
                      </a:endParaRPr>
                    </a:p>
                  </a:txBody>
                  <a:tcPr marL="68580" marR="68580" marT="0" marB="0" anchor="ctr"/>
                </a:tc>
                <a:tc hMerge="1">
                  <a:txBody>
                    <a:bodyPr/>
                    <a:lstStyle/>
                    <a:p>
                      <a:endParaRPr lang="zh-CN" altLang="en-US"/>
                    </a:p>
                  </a:txBody>
                  <a:tcPr/>
                </a:tc>
                <a:extLst>
                  <a:ext uri="{0D108BD9-81ED-4DB2-BD59-A6C34878D82A}">
                    <a16:rowId xmlns="" xmlns:a16="http://schemas.microsoft.com/office/drawing/2014/main" val="10000"/>
                  </a:ext>
                </a:extLst>
              </a:tr>
              <a:tr h="634761">
                <a:tc vMerge="1">
                  <a:txBody>
                    <a:bodyPr/>
                    <a:lstStyle/>
                    <a:p>
                      <a:endParaRPr lang="zh-CN" altLang="en-US"/>
                    </a:p>
                  </a:txBody>
                  <a:tcPr/>
                </a:tc>
                <a:tc>
                  <a:txBody>
                    <a:bodyPr/>
                    <a:lstStyle/>
                    <a:p>
                      <a:pPr indent="127000" algn="ctr">
                        <a:lnSpc>
                          <a:spcPct val="125000"/>
                        </a:lnSpc>
                        <a:spcAft>
                          <a:spcPts val="0"/>
                        </a:spcAft>
                      </a:pPr>
                      <a:r>
                        <a:rPr lang="zh-CN" sz="1400" kern="100" dirty="0">
                          <a:effectLst/>
                        </a:rPr>
                        <a:t>正常类别</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COVID-19</a:t>
                      </a:r>
                      <a:r>
                        <a:rPr lang="zh-CN" sz="1400" kern="100" dirty="0">
                          <a:effectLst/>
                        </a:rPr>
                        <a:t>类别</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zh-CN" sz="1400" kern="100" dirty="0">
                          <a:effectLst/>
                        </a:rPr>
                        <a:t>正常类别</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COVID-19</a:t>
                      </a:r>
                      <a:r>
                        <a:rPr lang="zh-CN" sz="1400" kern="100" dirty="0">
                          <a:effectLst/>
                        </a:rPr>
                        <a:t>类别</a:t>
                      </a:r>
                      <a:endParaRPr lang="zh-CN" sz="1800" kern="100" dirty="0">
                        <a:effectLst/>
                        <a:latin typeface="Times New Roman"/>
                        <a:ea typeface="宋体"/>
                      </a:endParaRPr>
                    </a:p>
                  </a:txBody>
                  <a:tcPr marL="68580" marR="68580" marT="0" marB="0" anchor="ctr"/>
                </a:tc>
                <a:extLst>
                  <a:ext uri="{0D108BD9-81ED-4DB2-BD59-A6C34878D82A}">
                    <a16:rowId xmlns="" xmlns:a16="http://schemas.microsoft.com/office/drawing/2014/main" val="10001"/>
                  </a:ext>
                </a:extLst>
              </a:tr>
              <a:tr h="634761">
                <a:tc>
                  <a:txBody>
                    <a:bodyPr/>
                    <a:lstStyle/>
                    <a:p>
                      <a:pPr indent="147955" algn="ctr">
                        <a:lnSpc>
                          <a:spcPct val="125000"/>
                        </a:lnSpc>
                        <a:spcAft>
                          <a:spcPts val="0"/>
                        </a:spcAft>
                      </a:pPr>
                      <a:r>
                        <a:rPr lang="zh-CN" sz="1400" kern="100">
                          <a:effectLst/>
                        </a:rPr>
                        <a:t>灰度直方图</a:t>
                      </a:r>
                      <a:endParaRPr lang="zh-CN" sz="1800" kern="10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0.135</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0.656</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0.150</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0.673</a:t>
                      </a:r>
                      <a:endParaRPr lang="zh-CN" sz="1800" kern="100" dirty="0">
                        <a:effectLst/>
                        <a:latin typeface="Times New Roman"/>
                        <a:ea typeface="宋体"/>
                      </a:endParaRPr>
                    </a:p>
                  </a:txBody>
                  <a:tcPr marL="68580" marR="68580" marT="0" marB="0" anchor="ctr"/>
                </a:tc>
                <a:extLst>
                  <a:ext uri="{0D108BD9-81ED-4DB2-BD59-A6C34878D82A}">
                    <a16:rowId xmlns="" xmlns:a16="http://schemas.microsoft.com/office/drawing/2014/main" val="10002"/>
                  </a:ext>
                </a:extLst>
              </a:tr>
              <a:tr h="634761">
                <a:tc>
                  <a:txBody>
                    <a:bodyPr/>
                    <a:lstStyle/>
                    <a:p>
                      <a:pPr indent="147955" algn="ctr">
                        <a:lnSpc>
                          <a:spcPct val="125000"/>
                        </a:lnSpc>
                        <a:spcAft>
                          <a:spcPts val="0"/>
                        </a:spcAft>
                      </a:pPr>
                      <a:r>
                        <a:rPr lang="zh-CN" sz="1400" kern="100">
                          <a:effectLst/>
                        </a:rPr>
                        <a:t>傅里叶变换</a:t>
                      </a:r>
                      <a:endParaRPr lang="zh-CN" sz="1800" kern="10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0.088</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0.611</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0.135</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0.936</a:t>
                      </a:r>
                      <a:endParaRPr lang="zh-CN" sz="1800" kern="100" dirty="0">
                        <a:effectLst/>
                        <a:latin typeface="Times New Roman"/>
                        <a:ea typeface="宋体"/>
                      </a:endParaRPr>
                    </a:p>
                  </a:txBody>
                  <a:tcPr marL="68580" marR="68580" marT="0" marB="0" anchor="ctr"/>
                </a:tc>
                <a:extLst>
                  <a:ext uri="{0D108BD9-81ED-4DB2-BD59-A6C34878D82A}">
                    <a16:rowId xmlns="" xmlns:a16="http://schemas.microsoft.com/office/drawing/2014/main" val="10003"/>
                  </a:ext>
                </a:extLst>
              </a:tr>
              <a:tr h="634761">
                <a:tc>
                  <a:txBody>
                    <a:bodyPr/>
                    <a:lstStyle/>
                    <a:p>
                      <a:pPr indent="147955" algn="ctr">
                        <a:lnSpc>
                          <a:spcPct val="125000"/>
                        </a:lnSpc>
                        <a:spcAft>
                          <a:spcPts val="0"/>
                        </a:spcAft>
                      </a:pPr>
                      <a:r>
                        <a:rPr lang="zh-CN" sz="1400" kern="100">
                          <a:effectLst/>
                        </a:rPr>
                        <a:t>四叉树</a:t>
                      </a:r>
                      <a:endParaRPr lang="zh-CN" sz="1800" kern="10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a:effectLst/>
                        </a:rPr>
                        <a:t>0.574</a:t>
                      </a:r>
                      <a:endParaRPr lang="zh-CN" sz="1800" kern="10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a:effectLst/>
                        </a:rPr>
                        <a:t>0.834</a:t>
                      </a:r>
                      <a:endParaRPr lang="zh-CN" sz="1800" kern="10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0.309</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0.502</a:t>
                      </a:r>
                      <a:endParaRPr lang="zh-CN" sz="1800" kern="100" dirty="0">
                        <a:effectLst/>
                        <a:latin typeface="Times New Roman"/>
                        <a:ea typeface="宋体"/>
                      </a:endParaRPr>
                    </a:p>
                  </a:txBody>
                  <a:tcPr marL="68580" marR="68580" marT="0" marB="0" anchor="ctr"/>
                </a:tc>
                <a:extLst>
                  <a:ext uri="{0D108BD9-81ED-4DB2-BD59-A6C34878D82A}">
                    <a16:rowId xmlns="" xmlns:a16="http://schemas.microsoft.com/office/drawing/2014/main" val="10004"/>
                  </a:ext>
                </a:extLst>
              </a:tr>
              <a:tr h="634761">
                <a:tc>
                  <a:txBody>
                    <a:bodyPr/>
                    <a:lstStyle/>
                    <a:p>
                      <a:pPr indent="147955" algn="ctr">
                        <a:lnSpc>
                          <a:spcPct val="125000"/>
                        </a:lnSpc>
                        <a:spcAft>
                          <a:spcPts val="0"/>
                        </a:spcAft>
                      </a:pPr>
                      <a:r>
                        <a:rPr lang="zh-CN" sz="1400" kern="100" dirty="0">
                          <a:effectLst/>
                        </a:rPr>
                        <a:t>分形维数</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a:effectLst/>
                        </a:rPr>
                        <a:t>0.196</a:t>
                      </a:r>
                      <a:endParaRPr lang="zh-CN" sz="1800" kern="10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0.450</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0.105</a:t>
                      </a:r>
                      <a:endParaRPr lang="zh-CN" sz="1800" kern="100" dirty="0">
                        <a:effectLst/>
                        <a:latin typeface="Times New Roman"/>
                        <a:ea typeface="宋体"/>
                      </a:endParaRPr>
                    </a:p>
                  </a:txBody>
                  <a:tcPr marL="68580" marR="68580" marT="0" marB="0" anchor="ctr"/>
                </a:tc>
                <a:tc>
                  <a:txBody>
                    <a:bodyPr/>
                    <a:lstStyle/>
                    <a:p>
                      <a:pPr indent="127000" algn="ctr">
                        <a:lnSpc>
                          <a:spcPct val="125000"/>
                        </a:lnSpc>
                        <a:spcAft>
                          <a:spcPts val="0"/>
                        </a:spcAft>
                      </a:pPr>
                      <a:r>
                        <a:rPr lang="en-US" sz="1400" kern="100" dirty="0">
                          <a:effectLst/>
                        </a:rPr>
                        <a:t>0.273</a:t>
                      </a:r>
                      <a:endParaRPr lang="zh-CN" sz="1800" kern="100" dirty="0">
                        <a:effectLst/>
                        <a:latin typeface="Times New Roman"/>
                        <a:ea typeface="宋体"/>
                      </a:endParaRPr>
                    </a:p>
                  </a:txBody>
                  <a:tcPr marL="68580" marR="68580" marT="0" marB="0" anchor="ctr"/>
                </a:tc>
                <a:extLst>
                  <a:ext uri="{0D108BD9-81ED-4DB2-BD59-A6C34878D82A}">
                    <a16:rowId xmlns="" xmlns:a16="http://schemas.microsoft.com/office/drawing/2014/main" val="10005"/>
                  </a:ext>
                </a:extLst>
              </a:tr>
            </a:tbl>
          </a:graphicData>
        </a:graphic>
      </p:graphicFrame>
      <p:sp>
        <p:nvSpPr>
          <p:cNvPr id="8" name="矩形 7">
            <a:extLst>
              <a:ext uri="{FF2B5EF4-FFF2-40B4-BE49-F238E27FC236}">
                <a16:creationId xmlns="" xmlns:a16="http://schemas.microsoft.com/office/drawing/2014/main" id="{3D12FF96-CBE8-4A00-B40C-D937BC2230B0}"/>
              </a:ext>
            </a:extLst>
          </p:cNvPr>
          <p:cNvSpPr/>
          <p:nvPr/>
        </p:nvSpPr>
        <p:spPr>
          <a:xfrm>
            <a:off x="1142304" y="972485"/>
            <a:ext cx="1685737" cy="400110"/>
          </a:xfrm>
          <a:prstGeom prst="rect">
            <a:avLst/>
          </a:prstGeom>
        </p:spPr>
        <p:txBody>
          <a:bodyPr wrap="square">
            <a:spAutoFit/>
          </a:bodyPr>
          <a:lstStyle/>
          <a:p>
            <a:r>
              <a:rPr lang="zh-CN" altLang="en-US" dirty="0">
                <a:latin typeface="+mj-ea"/>
                <a:ea typeface="+mj-ea"/>
              </a:rPr>
              <a:t>分散模式说明</a:t>
            </a:r>
            <a:endParaRPr lang="en-US" altLang="zh-CN" sz="2000" dirty="0">
              <a:latin typeface="+mj-ea"/>
              <a:ea typeface="+mj-ea"/>
            </a:endParaRPr>
          </a:p>
        </p:txBody>
      </p:sp>
    </p:spTree>
    <p:extLst>
      <p:ext uri="{BB962C8B-B14F-4D97-AF65-F5344CB8AC3E}">
        <p14:creationId xmlns:p14="http://schemas.microsoft.com/office/powerpoint/2010/main" val="2003785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4530736"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03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核心</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边缘网络分类技术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38609" y="1083948"/>
            <a:ext cx="1670650" cy="369332"/>
          </a:xfrm>
          <a:prstGeom prst="rect">
            <a:avLst/>
          </a:prstGeom>
        </p:spPr>
        <p:txBody>
          <a:bodyPr wrap="none">
            <a:spAutoFit/>
          </a:bodyPr>
          <a:lstStyle/>
          <a:p>
            <a:r>
              <a:rPr lang="zh-CN" altLang="en-US" dirty="0"/>
              <a:t>核心</a:t>
            </a:r>
            <a:r>
              <a:rPr lang="en-US" altLang="zh-CN" dirty="0"/>
              <a:t>/</a:t>
            </a:r>
            <a:r>
              <a:rPr lang="zh-CN" altLang="en-US" dirty="0"/>
              <a:t>边缘网络</a:t>
            </a:r>
          </a:p>
        </p:txBody>
      </p:sp>
      <p:sp>
        <p:nvSpPr>
          <p:cNvPr id="10" name="矩形 9">
            <a:extLst>
              <a:ext uri="{FF2B5EF4-FFF2-40B4-BE49-F238E27FC236}">
                <a16:creationId xmlns="" xmlns:a16="http://schemas.microsoft.com/office/drawing/2014/main" id="{4AD57B3D-08F5-48D1-BD62-BC2C23609D26}"/>
              </a:ext>
            </a:extLst>
          </p:cNvPr>
          <p:cNvSpPr/>
          <p:nvPr/>
        </p:nvSpPr>
        <p:spPr>
          <a:xfrm>
            <a:off x="1038608" y="1571404"/>
            <a:ext cx="10619992" cy="1608261"/>
          </a:xfrm>
          <a:prstGeom prst="rect">
            <a:avLst/>
          </a:prstGeom>
        </p:spPr>
        <p:txBody>
          <a:bodyPr wrap="square">
            <a:spAutoFit/>
          </a:bodyPr>
          <a:lstStyle/>
          <a:p>
            <a:pPr>
              <a:lnSpc>
                <a:spcPct val="125000"/>
              </a:lnSpc>
            </a:pPr>
            <a:r>
              <a:rPr lang="zh-CN" altLang="en-US" sz="1600" dirty="0">
                <a:latin typeface="Adobe 宋体 Std L" panose="02020300000000000000" pitchFamily="18" charset="-122"/>
                <a:ea typeface="Adobe 宋体 Std L" panose="02020300000000000000" pitchFamily="18" charset="-122"/>
              </a:rPr>
              <a:t>          理想的核心</a:t>
            </a:r>
            <a:r>
              <a:rPr lang="en-US" altLang="zh-CN" sz="1600" dirty="0">
                <a:latin typeface="Adobe 宋体 Std L" panose="02020300000000000000" pitchFamily="18" charset="-122"/>
                <a:ea typeface="Adobe 宋体 Std L" panose="02020300000000000000" pitchFamily="18" charset="-122"/>
              </a:rPr>
              <a:t>/</a:t>
            </a:r>
            <a:r>
              <a:rPr lang="zh-CN" altLang="en-US" sz="1600" dirty="0">
                <a:latin typeface="Adobe 宋体 Std L" panose="02020300000000000000" pitchFamily="18" charset="-122"/>
                <a:ea typeface="Adobe 宋体 Std L" panose="02020300000000000000" pitchFamily="18" charset="-122"/>
              </a:rPr>
              <a:t>边缘</a:t>
            </a:r>
            <a:r>
              <a:rPr lang="zh-CN" altLang="zh-CN" sz="1600" dirty="0">
                <a:latin typeface="Adobe 宋体 Std L" panose="02020300000000000000" pitchFamily="18" charset="-122"/>
                <a:ea typeface="Adobe 宋体 Std L" panose="02020300000000000000" pitchFamily="18" charset="-122"/>
              </a:rPr>
              <a:t>网络由一个或多个具有较高中心度紧密连接的中心节点子集（称为核心）和一个或者多个低中心度边缘节点的子集组成，</a:t>
            </a:r>
            <a:r>
              <a:rPr lang="zh-CN" altLang="en-US" sz="1600" dirty="0">
                <a:latin typeface="Adobe 宋体 Std L" panose="02020300000000000000" pitchFamily="18" charset="-122"/>
                <a:ea typeface="Adobe 宋体 Std L" panose="02020300000000000000" pitchFamily="18" charset="-122"/>
              </a:rPr>
              <a:t>中心节点集内部节点彼此之间都连接，而</a:t>
            </a:r>
            <a:r>
              <a:rPr lang="zh-CN" altLang="zh-CN" sz="1600" dirty="0">
                <a:latin typeface="Adobe 宋体 Std L" panose="02020300000000000000" pitchFamily="18" charset="-122"/>
                <a:ea typeface="Adobe 宋体 Std L" panose="02020300000000000000" pitchFamily="18" charset="-122"/>
              </a:rPr>
              <a:t>边缘节点</a:t>
            </a:r>
            <a:r>
              <a:rPr lang="zh-CN" altLang="en-US" sz="1600" dirty="0">
                <a:latin typeface="Adobe 宋体 Std L" panose="02020300000000000000" pitchFamily="18" charset="-122"/>
                <a:ea typeface="Adobe 宋体 Std L" panose="02020300000000000000" pitchFamily="18" charset="-122"/>
              </a:rPr>
              <a:t>集中的节点</a:t>
            </a:r>
            <a:r>
              <a:rPr lang="zh-CN" altLang="zh-CN" sz="1600" dirty="0">
                <a:latin typeface="Adobe 宋体 Std L" panose="02020300000000000000" pitchFamily="18" charset="-122"/>
                <a:ea typeface="Adobe 宋体 Std L" panose="02020300000000000000" pitchFamily="18" charset="-122"/>
              </a:rPr>
              <a:t>连接到某些核心</a:t>
            </a:r>
            <a:r>
              <a:rPr lang="zh-CN" altLang="en-US" sz="1600" dirty="0">
                <a:latin typeface="Adobe 宋体 Std L" panose="02020300000000000000" pitchFamily="18" charset="-122"/>
                <a:ea typeface="Adobe 宋体 Std L" panose="02020300000000000000" pitchFamily="18" charset="-122"/>
              </a:rPr>
              <a:t>节点</a:t>
            </a:r>
            <a:r>
              <a:rPr lang="zh-CN" altLang="zh-CN" sz="1600" dirty="0">
                <a:latin typeface="Adobe 宋体 Std L" panose="02020300000000000000" pitchFamily="18" charset="-122"/>
                <a:ea typeface="Adobe 宋体 Std L" panose="02020300000000000000" pitchFamily="18" charset="-122"/>
              </a:rPr>
              <a:t>，但几乎没有与</a:t>
            </a:r>
            <a:r>
              <a:rPr lang="zh-CN" altLang="en-US" sz="1600" dirty="0">
                <a:latin typeface="Adobe 宋体 Std L" panose="02020300000000000000" pitchFamily="18" charset="-122"/>
                <a:ea typeface="Adobe 宋体 Std L" panose="02020300000000000000" pitchFamily="18" charset="-122"/>
              </a:rPr>
              <a:t>它的</a:t>
            </a:r>
            <a:r>
              <a:rPr lang="zh-CN" altLang="zh-CN" sz="1600" dirty="0">
                <a:latin typeface="Adobe 宋体 Std L" panose="02020300000000000000" pitchFamily="18" charset="-122"/>
                <a:ea typeface="Adobe 宋体 Std L" panose="02020300000000000000" pitchFamily="18" charset="-122"/>
              </a:rPr>
              <a:t>边缘节点连接。</a:t>
            </a:r>
            <a:endParaRPr lang="en-US" altLang="zh-CN" sz="1600" dirty="0">
              <a:latin typeface="Adobe 宋体 Std L" panose="02020300000000000000" pitchFamily="18" charset="-122"/>
              <a:ea typeface="Adobe 宋体 Std L" panose="02020300000000000000" pitchFamily="18" charset="-122"/>
            </a:endParaRPr>
          </a:p>
          <a:p>
            <a:pPr>
              <a:lnSpc>
                <a:spcPct val="125000"/>
              </a:lnSpc>
            </a:pPr>
            <a:r>
              <a:rPr lang="en-US" altLang="zh-CN" sz="1600" dirty="0">
                <a:latin typeface="Adobe 宋体 Std L" panose="02020300000000000000" pitchFamily="18" charset="-122"/>
                <a:ea typeface="Adobe 宋体 Std L" panose="02020300000000000000" pitchFamily="18" charset="-122"/>
              </a:rPr>
              <a:t>           </a:t>
            </a:r>
            <a:r>
              <a:rPr lang="zh-CN" altLang="en-US" sz="1600" dirty="0">
                <a:latin typeface="Adobe 宋体 Std L" panose="02020300000000000000" pitchFamily="18" charset="-122"/>
                <a:ea typeface="Adobe 宋体 Std L" panose="02020300000000000000" pitchFamily="18" charset="-122"/>
              </a:rPr>
              <a:t>正式因为</a:t>
            </a:r>
            <a:r>
              <a:rPr lang="zh-CN" altLang="zh-CN" sz="1600" kern="100" dirty="0">
                <a:solidFill>
                  <a:srgbClr val="000000"/>
                </a:solidFill>
                <a:effectLst/>
                <a:latin typeface="Adobe 宋体 Std L" panose="02020300000000000000" pitchFamily="18" charset="-122"/>
                <a:ea typeface="Adobe 宋体 Std L" panose="02020300000000000000" pitchFamily="18" charset="-122"/>
              </a:rPr>
              <a:t>新冠病毒感染者的胸部</a:t>
            </a:r>
            <a:r>
              <a:rPr lang="en-US" altLang="zh-CN" sz="1600" kern="100" dirty="0">
                <a:solidFill>
                  <a:srgbClr val="000000"/>
                </a:solidFill>
                <a:effectLst/>
                <a:latin typeface="Adobe 宋体 Std L" panose="02020300000000000000" pitchFamily="18" charset="-122"/>
                <a:ea typeface="Adobe 宋体 Std L" panose="02020300000000000000" pitchFamily="18" charset="-122"/>
              </a:rPr>
              <a:t>X</a:t>
            </a:r>
            <a:r>
              <a:rPr lang="zh-CN" altLang="zh-CN" sz="1600" kern="100" dirty="0">
                <a:solidFill>
                  <a:srgbClr val="000000"/>
                </a:solidFill>
                <a:effectLst/>
                <a:latin typeface="Adobe 宋体 Std L" panose="02020300000000000000" pitchFamily="18" charset="-122"/>
                <a:ea typeface="Adobe 宋体 Std L" panose="02020300000000000000" pitchFamily="18" charset="-122"/>
              </a:rPr>
              <a:t>射线图像</a:t>
            </a:r>
            <a:r>
              <a:rPr lang="zh-CN" altLang="en-US" sz="1600" kern="100" dirty="0">
                <a:solidFill>
                  <a:srgbClr val="000000"/>
                </a:solidFill>
                <a:effectLst/>
                <a:latin typeface="Adobe 宋体 Std L" panose="02020300000000000000" pitchFamily="18" charset="-122"/>
                <a:ea typeface="Adobe 宋体 Std L" panose="02020300000000000000" pitchFamily="18" charset="-122"/>
              </a:rPr>
              <a:t>呈现出一种分散模式，而这种分散模式可以有核心边缘网络来表征，核心节点集是正常类别，而边缘节点集是新冠类别。</a:t>
            </a:r>
            <a:endParaRPr lang="zh-CN" altLang="zh-CN" sz="1600" dirty="0">
              <a:latin typeface="Adobe 宋体 Std L" panose="02020300000000000000" pitchFamily="18" charset="-122"/>
              <a:ea typeface="Adobe 宋体 Std L" panose="02020300000000000000" pitchFamily="18" charset="-122"/>
            </a:endParaRPr>
          </a:p>
        </p:txBody>
      </p:sp>
      <p:pic>
        <p:nvPicPr>
          <p:cNvPr id="16" name="图片 15">
            <a:extLst>
              <a:ext uri="{FF2B5EF4-FFF2-40B4-BE49-F238E27FC236}">
                <a16:creationId xmlns="" xmlns:a16="http://schemas.microsoft.com/office/drawing/2014/main" id="{F0754699-348C-4417-928E-763E851D1D6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51999" y="3375861"/>
            <a:ext cx="3383280" cy="3383280"/>
          </a:xfrm>
          <a:prstGeom prst="rect">
            <a:avLst/>
          </a:prstGeom>
        </p:spPr>
      </p:pic>
      <p:pic>
        <p:nvPicPr>
          <p:cNvPr id="17" name="图片 16">
            <a:extLst>
              <a:ext uri="{FF2B5EF4-FFF2-40B4-BE49-F238E27FC236}">
                <a16:creationId xmlns="" xmlns:a16="http://schemas.microsoft.com/office/drawing/2014/main" id="{EE86B42A-8D4C-4424-926B-5E5C1C44056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60826" y="3301046"/>
            <a:ext cx="3383280" cy="3383280"/>
          </a:xfrm>
          <a:prstGeom prst="rect">
            <a:avLst/>
          </a:prstGeom>
        </p:spPr>
      </p:pic>
    </p:spTree>
    <p:extLst>
      <p:ext uri="{BB962C8B-B14F-4D97-AF65-F5344CB8AC3E}">
        <p14:creationId xmlns:p14="http://schemas.microsoft.com/office/powerpoint/2010/main" val="2806808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4398760"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03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核心</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边缘网络分类技术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38608" y="1041844"/>
            <a:ext cx="1107996" cy="369332"/>
          </a:xfrm>
          <a:prstGeom prst="rect">
            <a:avLst/>
          </a:prstGeom>
        </p:spPr>
        <p:txBody>
          <a:bodyPr wrap="none">
            <a:spAutoFit/>
          </a:bodyPr>
          <a:lstStyle/>
          <a:p>
            <a:r>
              <a:rPr lang="zh-CN" altLang="en-US" dirty="0"/>
              <a:t>模型实现</a:t>
            </a:r>
            <a:endParaRPr lang="en-US" altLang="zh-CN" dirty="0"/>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0302" y="1405423"/>
            <a:ext cx="5245100" cy="50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484639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4370480"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03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核心</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边缘网络分类技术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mc:AlternateContent xmlns:mc="http://schemas.openxmlformats.org/markup-compatibility/2006" xmlns:a14="http://schemas.microsoft.com/office/drawing/2010/main">
        <mc:Choice Requires="a14">
          <p:sp>
            <p:nvSpPr>
              <p:cNvPr id="9" name="矩形 8">
                <a:extLst>
                  <a:ext uri="{FF2B5EF4-FFF2-40B4-BE49-F238E27FC236}">
                    <a16:creationId xmlns="" xmlns:a16="http://schemas.microsoft.com/office/drawing/2014/main" id="{C31F5923-C167-442B-BF0B-6D7FD714FC59}"/>
                  </a:ext>
                </a:extLst>
              </p:cNvPr>
              <p:cNvSpPr/>
              <p:nvPr/>
            </p:nvSpPr>
            <p:spPr>
              <a:xfrm>
                <a:off x="1038608" y="1107588"/>
                <a:ext cx="4686411" cy="369332"/>
              </a:xfrm>
              <a:prstGeom prst="rect">
                <a:avLst/>
              </a:prstGeom>
            </p:spPr>
            <p:txBody>
              <a:bodyPr wrap="none">
                <a:spAutoFit/>
              </a:bodyPr>
              <a:lstStyle/>
              <a:p>
                <a:r>
                  <a:rPr lang="zh-CN" altLang="en-US" dirty="0"/>
                  <a:t>计算最佳的核心</a:t>
                </a:r>
                <a:r>
                  <a:rPr lang="en-US" altLang="zh-CN" dirty="0"/>
                  <a:t>/</a:t>
                </a:r>
                <a:r>
                  <a:rPr lang="zh-CN" altLang="en-US" dirty="0"/>
                  <a:t>边缘网络指标</a:t>
                </a:r>
                <a14:m>
                  <m:oMath xmlns:m="http://schemas.openxmlformats.org/officeDocument/2006/math">
                    <m:r>
                      <a:rPr lang="zh-CN" altLang="en-US" sz="1800" b="0" i="1" smtClean="0">
                        <a:solidFill>
                          <a:schemeClr val="tx1"/>
                        </a:solidFill>
                        <a:latin typeface="Cambria Math"/>
                        <a:ea typeface="微软雅黑" panose="020B0503020204020204" charset="-122"/>
                      </a:rPr>
                      <m:t>𝜌</m:t>
                    </m:r>
                  </m:oMath>
                </a14:m>
                <a:r>
                  <a:rPr lang="zh-CN" altLang="en-US" dirty="0"/>
                  <a:t>对应的阈值</a:t>
                </a:r>
                <a14:m>
                  <m:oMath xmlns:m="http://schemas.openxmlformats.org/officeDocument/2006/math">
                    <m:r>
                      <a:rPr lang="en-US" altLang="zh-CN" i="1" kern="100">
                        <a:solidFill>
                          <a:srgbClr val="000000"/>
                        </a:solidFill>
                        <a:latin typeface="Cambria Math" panose="02040503050406030204" pitchFamily="18" charset="0"/>
                        <a:ea typeface="宋体" panose="02010600030101010101" pitchFamily="2" charset="-122"/>
                      </a:rPr>
                      <m:t>𝜀</m:t>
                    </m:r>
                  </m:oMath>
                </a14:m>
                <a:endParaRPr lang="en-US" altLang="zh-CN" dirty="0"/>
              </a:p>
            </p:txBody>
          </p:sp>
        </mc:Choice>
        <mc:Fallback xmlns="">
          <p:sp>
            <p:nvSpPr>
              <p:cNvPr id="9" name="矩形 8">
                <a:extLst>
                  <a:ext uri="{FF2B5EF4-FFF2-40B4-BE49-F238E27FC236}">
                    <a16:creationId xmlns:a16="http://schemas.microsoft.com/office/drawing/2014/main" id="{C31F5923-C167-442B-BF0B-6D7FD714FC59}"/>
                  </a:ext>
                </a:extLst>
              </p:cNvPr>
              <p:cNvSpPr>
                <a:spLocks noRot="1" noChangeAspect="1" noMove="1" noResize="1" noEditPoints="1" noAdjustHandles="1" noChangeArrowheads="1" noChangeShapeType="1" noTextEdit="1"/>
              </p:cNvSpPr>
              <p:nvPr/>
            </p:nvSpPr>
            <p:spPr>
              <a:xfrm>
                <a:off x="1038608" y="1107588"/>
                <a:ext cx="4686411" cy="369332"/>
              </a:xfrm>
              <a:prstGeom prst="rect">
                <a:avLst/>
              </a:prstGeom>
              <a:blipFill>
                <a:blip r:embed="rId4"/>
                <a:stretch>
                  <a:fillRect l="-1040" t="-13333" b="-2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矩形 6">
                <a:extLst>
                  <a:ext uri="{FF2B5EF4-FFF2-40B4-BE49-F238E27FC236}">
                    <a16:creationId xmlns="" xmlns:a16="http://schemas.microsoft.com/office/drawing/2014/main" id="{1BAFB6A5-75EE-4042-A07E-2AD503808B7B}"/>
                  </a:ext>
                </a:extLst>
              </p:cNvPr>
              <p:cNvSpPr/>
              <p:nvPr/>
            </p:nvSpPr>
            <p:spPr>
              <a:xfrm>
                <a:off x="1038608" y="1571404"/>
                <a:ext cx="10619991" cy="3912738"/>
              </a:xfrm>
              <a:prstGeom prst="rect">
                <a:avLst/>
              </a:prstGeom>
            </p:spPr>
            <p:txBody>
              <a:bodyPr wrap="square">
                <a:spAutoFit/>
              </a:bodyPr>
              <a:lstStyle/>
              <a:p>
                <a:pPr>
                  <a:lnSpc>
                    <a:spcPct val="150000"/>
                  </a:lnSpc>
                </a:pPr>
                <a:r>
                  <a:rPr lang="en-US" altLang="zh-CN" sz="1600" dirty="0">
                    <a:latin typeface="Times New Roman" panose="02020603050405020304" pitchFamily="18" charset="0"/>
                    <a:ea typeface="宋体" panose="02010600030101010101" pitchFamily="2" charset="-122"/>
                  </a:rPr>
                  <a:t>        </a:t>
                </a:r>
                <a:r>
                  <a:rPr lang="zh-CN" altLang="zh-CN" dirty="0">
                    <a:latin typeface="Times New Roman" panose="02020603050405020304" pitchFamily="18" charset="0"/>
                    <a:ea typeface="宋体" panose="02010600030101010101" pitchFamily="2" charset="-122"/>
                  </a:rPr>
                  <a:t>每个数据样本都是一个节点。其中</a:t>
                </a:r>
                <a14:m>
                  <m:oMath xmlns:m="http://schemas.openxmlformats.org/officeDocument/2006/math">
                    <m:r>
                      <a:rPr lang="en-US" altLang="zh-CN" i="1" kern="100" smtClean="0">
                        <a:solidFill>
                          <a:srgbClr val="000000"/>
                        </a:solidFill>
                        <a:effectLst/>
                        <a:latin typeface="Cambria Math" panose="02040503050406030204" pitchFamily="18" charset="0"/>
                        <a:ea typeface="宋体" panose="02010600030101010101" pitchFamily="2" charset="-122"/>
                      </a:rPr>
                      <m:t>𝜀</m:t>
                    </m:r>
                  </m:oMath>
                </a14:m>
                <a:r>
                  <a:rPr lang="zh-CN" altLang="zh-CN" dirty="0">
                    <a:latin typeface="Times New Roman" panose="02020603050405020304" pitchFamily="18" charset="0"/>
                    <a:ea typeface="宋体" panose="02010600030101010101" pitchFamily="2" charset="-122"/>
                  </a:rPr>
                  <a:t>是训练数据样本的相似度矩阵的阈值，如果两个节点之间的距离如果小于</a:t>
                </a:r>
                <a14:m>
                  <m:oMath xmlns:m="http://schemas.openxmlformats.org/officeDocument/2006/math">
                    <m:r>
                      <a:rPr lang="en-US" altLang="zh-CN" i="1" kern="100">
                        <a:solidFill>
                          <a:srgbClr val="000000"/>
                        </a:solidFill>
                        <a:latin typeface="Cambria Math" panose="02040503050406030204" pitchFamily="18" charset="0"/>
                        <a:ea typeface="宋体" panose="02010600030101010101" pitchFamily="2" charset="-122"/>
                      </a:rPr>
                      <m:t>𝜀</m:t>
                    </m:r>
                  </m:oMath>
                </a14:m>
                <a:r>
                  <a:rPr lang="zh-CN" altLang="zh-CN" dirty="0">
                    <a:latin typeface="Times New Roman" panose="02020603050405020304" pitchFamily="18" charset="0"/>
                    <a:ea typeface="宋体" panose="02010600030101010101" pitchFamily="2" charset="-122"/>
                  </a:rPr>
                  <a:t>，那么就将这两个节点连接起来。对于使用不同阈值</a:t>
                </a:r>
                <a14:m>
                  <m:oMath xmlns:m="http://schemas.openxmlformats.org/officeDocument/2006/math">
                    <m:r>
                      <a:rPr lang="en-US" altLang="zh-CN" i="1" kern="100">
                        <a:solidFill>
                          <a:srgbClr val="000000"/>
                        </a:solidFill>
                        <a:latin typeface="Cambria Math" panose="02040503050406030204" pitchFamily="18" charset="0"/>
                        <a:ea typeface="宋体" panose="02010600030101010101" pitchFamily="2" charset="-122"/>
                      </a:rPr>
                      <m:t>𝜀</m:t>
                    </m:r>
                  </m:oMath>
                </a14:m>
                <a:r>
                  <a:rPr lang="zh-CN" altLang="zh-CN" dirty="0">
                    <a:latin typeface="Times New Roman" panose="02020603050405020304" pitchFamily="18" charset="0"/>
                    <a:ea typeface="宋体" panose="02010600030101010101" pitchFamily="2" charset="-122"/>
                  </a:rPr>
                  <a:t>构建的每个网络，我们通过</a:t>
                </a:r>
                <a:r>
                  <a:rPr lang="zh-CN" altLang="en-US" dirty="0">
                    <a:latin typeface="Times New Roman" panose="02020603050405020304" pitchFamily="18" charset="0"/>
                    <a:ea typeface="宋体" panose="02010600030101010101" pitchFamily="2" charset="-122"/>
                  </a:rPr>
                  <a:t>下面的</a:t>
                </a:r>
                <a:r>
                  <a:rPr lang="zh-CN" altLang="zh-CN" dirty="0">
                    <a:latin typeface="Times New Roman" panose="02020603050405020304" pitchFamily="18" charset="0"/>
                    <a:ea typeface="宋体" panose="02010600030101010101" pitchFamily="2" charset="-122"/>
                  </a:rPr>
                  <a:t>公式计算核心</a:t>
                </a:r>
                <a:r>
                  <a:rPr lang="en-US" altLang="zh-CN" dirty="0">
                    <a:latin typeface="Times New Roman" panose="02020603050405020304" pitchFamily="18" charset="0"/>
                    <a:ea typeface="宋体" panose="02010600030101010101" pitchFamily="2" charset="-122"/>
                  </a:rPr>
                  <a:t>/</a:t>
                </a:r>
                <a:r>
                  <a:rPr lang="zh-CN" altLang="zh-CN" dirty="0">
                    <a:latin typeface="Times New Roman" panose="02020603050405020304" pitchFamily="18" charset="0"/>
                    <a:ea typeface="宋体" panose="02010600030101010101" pitchFamily="2" charset="-122"/>
                  </a:rPr>
                  <a:t>边缘指标</a:t>
                </a:r>
                <a:r>
                  <a:rPr lang="en-US" altLang="zh-CN" dirty="0">
                    <a:latin typeface="Times New Roman" panose="02020603050405020304" pitchFamily="18" charset="0"/>
                    <a:ea typeface="宋体" panose="02010600030101010101" pitchFamily="2" charset="-122"/>
                  </a:rPr>
                  <a:t> </a:t>
                </a:r>
                <a:r>
                  <a:rPr lang="zh-CN" altLang="zh-CN" dirty="0">
                    <a:latin typeface="Times New Roman" panose="02020603050405020304" pitchFamily="18" charset="0"/>
                    <a:ea typeface="宋体" panose="02010600030101010101" pitchFamily="2" charset="-122"/>
                  </a:rPr>
                  <a:t>。而最终选用的核心</a:t>
                </a:r>
                <a:r>
                  <a:rPr lang="en-US" altLang="zh-CN" dirty="0">
                    <a:latin typeface="Times New Roman" panose="02020603050405020304" pitchFamily="18" charset="0"/>
                    <a:ea typeface="宋体" panose="02010600030101010101" pitchFamily="2" charset="-122"/>
                  </a:rPr>
                  <a:t>/</a:t>
                </a:r>
                <a:r>
                  <a:rPr lang="zh-CN" altLang="zh-CN" dirty="0">
                    <a:latin typeface="Times New Roman" panose="02020603050405020304" pitchFamily="18" charset="0"/>
                    <a:ea typeface="宋体" panose="02010600030101010101" pitchFamily="2" charset="-122"/>
                  </a:rPr>
                  <a:t>边缘网络是</a:t>
                </a:r>
                <a:r>
                  <a:rPr lang="en-US" altLang="zh-CN" dirty="0">
                    <a:latin typeface="Times New Roman" panose="02020603050405020304" pitchFamily="18" charset="0"/>
                    <a:ea typeface="宋体" panose="02010600030101010101" pitchFamily="2" charset="-122"/>
                  </a:rPr>
                  <a:t> </a:t>
                </a:r>
                <a:r>
                  <a:rPr lang="zh-CN" altLang="zh-CN" dirty="0">
                    <a:latin typeface="Times New Roman" panose="02020603050405020304" pitchFamily="18" charset="0"/>
                    <a:ea typeface="宋体" panose="02010600030101010101" pitchFamily="2" charset="-122"/>
                  </a:rPr>
                  <a:t>开始达到最大值时对应的网络</a:t>
                </a:r>
                <a:r>
                  <a:rPr lang="zh-CN" altLang="zh-CN" dirty="0" smtClean="0">
                    <a:latin typeface="Times New Roman" panose="02020603050405020304" pitchFamily="18" charset="0"/>
                    <a:ea typeface="宋体" panose="02010600030101010101" pitchFamily="2" charset="-122"/>
                  </a:rPr>
                  <a:t>。</a:t>
                </a:r>
                <a:endParaRPr lang="en-US" altLang="zh-CN" dirty="0" smtClean="0">
                  <a:latin typeface="Times New Roman" panose="02020603050405020304" pitchFamily="18" charset="0"/>
                  <a:ea typeface="宋体" panose="02010600030101010101" pitchFamily="2" charset="-122"/>
                </a:endParaRPr>
              </a:p>
              <a:p>
                <a:pPr>
                  <a:lnSpc>
                    <a:spcPct val="150000"/>
                  </a:lnSpc>
                </a:pPr>
                <a:endParaRPr lang="en-US" altLang="zh-CN" dirty="0">
                  <a:latin typeface="Times New Roman" panose="02020603050405020304" pitchFamily="18" charset="0"/>
                  <a:ea typeface="宋体" panose="02010600030101010101" pitchFamily="2" charset="-122"/>
                </a:endParaRPr>
              </a:p>
              <a:p>
                <a:pPr algn="ctr">
                  <a:lnSpc>
                    <a:spcPct val="150000"/>
                  </a:lnSpc>
                </a:pPr>
                <a14:m>
                  <m:oMath xmlns:m="http://schemas.openxmlformats.org/officeDocument/2006/math">
                    <m:r>
                      <a:rPr lang="en-US" altLang="zh-CN" b="0" i="1" smtClean="0">
                        <a:solidFill>
                          <a:schemeClr val="tx1"/>
                        </a:solidFill>
                        <a:latin typeface="Cambria Math" panose="02040503050406030204" pitchFamily="18" charset="0"/>
                        <a:ea typeface="微软雅黑" panose="020B0503020204020204" charset="-122"/>
                      </a:rPr>
                      <m:t> </m:t>
                    </m:r>
                    <m:r>
                      <a:rPr lang="zh-CN" altLang="en-US" b="0" i="1" smtClean="0">
                        <a:solidFill>
                          <a:schemeClr val="tx1"/>
                        </a:solidFill>
                        <a:latin typeface="Cambria Math"/>
                        <a:ea typeface="微软雅黑" panose="020B0503020204020204" charset="-122"/>
                      </a:rPr>
                      <m:t>𝜌</m:t>
                    </m:r>
                    <m:r>
                      <a:rPr lang="en-US" altLang="zh-CN" b="0" i="1" smtClean="0">
                        <a:solidFill>
                          <a:schemeClr val="tx1"/>
                        </a:solidFill>
                        <a:latin typeface="Cambria Math"/>
                        <a:ea typeface="微软雅黑" panose="020B0503020204020204" charset="-122"/>
                      </a:rPr>
                      <m:t>=</m:t>
                    </m:r>
                    <m:nary>
                      <m:naryPr>
                        <m:chr m:val="∑"/>
                        <m:supHide m:val="on"/>
                        <m:ctrlPr>
                          <a:rPr lang="en-US" altLang="zh-CN" i="1" smtClean="0">
                            <a:solidFill>
                              <a:schemeClr val="tx1"/>
                            </a:solidFill>
                            <a:latin typeface="Cambria Math"/>
                            <a:ea typeface="微软雅黑" panose="020B0503020204020204" charset="-122"/>
                          </a:rPr>
                        </m:ctrlPr>
                      </m:naryPr>
                      <m:sub>
                        <m:r>
                          <m:rPr>
                            <m:brk m:alnAt="7"/>
                          </m:rPr>
                          <a:rPr lang="en-US" altLang="zh-CN" b="0" i="1" smtClean="0">
                            <a:solidFill>
                              <a:schemeClr val="tx1"/>
                            </a:solidFill>
                            <a:latin typeface="Cambria Math"/>
                            <a:ea typeface="微软雅黑" panose="020B0503020204020204" charset="-122"/>
                          </a:rPr>
                          <m:t>𝑖</m:t>
                        </m:r>
                        <m:r>
                          <a:rPr lang="en-US" altLang="zh-CN" b="0" i="1" smtClean="0">
                            <a:solidFill>
                              <a:schemeClr val="tx1"/>
                            </a:solidFill>
                            <a:latin typeface="Cambria Math"/>
                            <a:ea typeface="微软雅黑" panose="020B0503020204020204" charset="-122"/>
                          </a:rPr>
                          <m:t>,</m:t>
                        </m:r>
                        <m:r>
                          <a:rPr lang="en-US" altLang="zh-CN" b="0" i="1" smtClean="0">
                            <a:solidFill>
                              <a:schemeClr val="tx1"/>
                            </a:solidFill>
                            <a:latin typeface="Cambria Math"/>
                            <a:ea typeface="微软雅黑" panose="020B0503020204020204" charset="-122"/>
                          </a:rPr>
                          <m:t>𝑗</m:t>
                        </m:r>
                      </m:sub>
                      <m:sup/>
                      <m:e>
                        <m:sSub>
                          <m:sSubPr>
                            <m:ctrlPr>
                              <a:rPr lang="en-US" altLang="zh-CN" i="1" smtClean="0">
                                <a:solidFill>
                                  <a:schemeClr val="tx1"/>
                                </a:solidFill>
                                <a:latin typeface="Cambria Math"/>
                                <a:ea typeface="微软雅黑" panose="020B0503020204020204" charset="-122"/>
                              </a:rPr>
                            </m:ctrlPr>
                          </m:sSubPr>
                          <m:e>
                            <m:r>
                              <a:rPr lang="en-US" altLang="zh-CN" b="0" i="1" smtClean="0">
                                <a:solidFill>
                                  <a:schemeClr val="tx1"/>
                                </a:solidFill>
                                <a:latin typeface="Cambria Math"/>
                                <a:ea typeface="微软雅黑" panose="020B0503020204020204" charset="-122"/>
                              </a:rPr>
                              <m:t>𝑎</m:t>
                            </m:r>
                          </m:e>
                          <m:sub>
                            <m:r>
                              <a:rPr lang="en-US" altLang="zh-CN" b="0" i="1" smtClean="0">
                                <a:solidFill>
                                  <a:schemeClr val="tx1"/>
                                </a:solidFill>
                                <a:latin typeface="Cambria Math"/>
                                <a:ea typeface="微软雅黑" panose="020B0503020204020204" charset="-122"/>
                              </a:rPr>
                              <m:t>𝑖</m:t>
                            </m:r>
                            <m:r>
                              <a:rPr lang="en-US" altLang="zh-CN" b="0" i="1" smtClean="0">
                                <a:solidFill>
                                  <a:schemeClr val="tx1"/>
                                </a:solidFill>
                                <a:latin typeface="Cambria Math"/>
                                <a:ea typeface="微软雅黑" panose="020B0503020204020204" charset="-122"/>
                              </a:rPr>
                              <m:t>,</m:t>
                            </m:r>
                            <m:r>
                              <a:rPr lang="en-US" altLang="zh-CN" b="0" i="1" smtClean="0">
                                <a:solidFill>
                                  <a:schemeClr val="tx1"/>
                                </a:solidFill>
                                <a:latin typeface="Cambria Math"/>
                                <a:ea typeface="微软雅黑" panose="020B0503020204020204" charset="-122"/>
                              </a:rPr>
                              <m:t>𝑗</m:t>
                            </m:r>
                          </m:sub>
                        </m:sSub>
                        <m:sSub>
                          <m:sSubPr>
                            <m:ctrlPr>
                              <a:rPr lang="en-US" altLang="zh-CN" i="1" smtClean="0">
                                <a:solidFill>
                                  <a:schemeClr val="tx1"/>
                                </a:solidFill>
                                <a:latin typeface="Cambria Math"/>
                                <a:ea typeface="微软雅黑" panose="020B0503020204020204" charset="-122"/>
                              </a:rPr>
                            </m:ctrlPr>
                          </m:sSubPr>
                          <m:e>
                            <m:r>
                              <a:rPr lang="zh-CN" altLang="en-US" b="0" i="1" smtClean="0">
                                <a:solidFill>
                                  <a:schemeClr val="tx1"/>
                                </a:solidFill>
                                <a:latin typeface="Cambria Math"/>
                                <a:ea typeface="微软雅黑" panose="020B0503020204020204" charset="-122"/>
                              </a:rPr>
                              <m:t>𝛿</m:t>
                            </m:r>
                          </m:e>
                          <m:sub>
                            <m:r>
                              <a:rPr lang="en-US" altLang="zh-CN" b="0" i="1" smtClean="0">
                                <a:solidFill>
                                  <a:schemeClr val="tx1"/>
                                </a:solidFill>
                                <a:latin typeface="Cambria Math"/>
                                <a:ea typeface="微软雅黑" panose="020B0503020204020204" charset="-122"/>
                              </a:rPr>
                              <m:t>𝑖</m:t>
                            </m:r>
                            <m:r>
                              <a:rPr lang="en-US" altLang="zh-CN" b="0" i="1" smtClean="0">
                                <a:solidFill>
                                  <a:schemeClr val="tx1"/>
                                </a:solidFill>
                                <a:latin typeface="Cambria Math"/>
                                <a:ea typeface="微软雅黑" panose="020B0503020204020204" charset="-122"/>
                              </a:rPr>
                              <m:t>,</m:t>
                            </m:r>
                            <m:r>
                              <a:rPr lang="en-US" altLang="zh-CN" b="0" i="1" smtClean="0">
                                <a:solidFill>
                                  <a:schemeClr val="tx1"/>
                                </a:solidFill>
                                <a:latin typeface="Cambria Math"/>
                                <a:ea typeface="微软雅黑" panose="020B0503020204020204" charset="-122"/>
                              </a:rPr>
                              <m:t>𝑗</m:t>
                            </m:r>
                          </m:sub>
                        </m:sSub>
                      </m:e>
                    </m:nary>
                  </m:oMath>
                </a14:m>
                <a:r>
                  <a:rPr lang="en-US" altLang="zh-CN" dirty="0">
                    <a:solidFill>
                      <a:schemeClr val="bg1">
                        <a:lumMod val="50000"/>
                      </a:schemeClr>
                    </a:solidFill>
                    <a:latin typeface="Times New Roman" panose="02020603050405020304" pitchFamily="18" charset="0"/>
                    <a:ea typeface="宋体" panose="02010600030101010101" pitchFamily="2" charset="-122"/>
                  </a:rPr>
                  <a:t>                                                                          </a:t>
                </a:r>
                <a:endParaRPr lang="en-US" altLang="zh-CN" dirty="0" smtClean="0">
                  <a:solidFill>
                    <a:schemeClr val="bg1">
                      <a:lumMod val="50000"/>
                    </a:schemeClr>
                  </a:solidFill>
                  <a:latin typeface="Times New Roman" panose="02020603050405020304" pitchFamily="18" charset="0"/>
                  <a:ea typeface="宋体" panose="02010600030101010101" pitchFamily="2" charset="-122"/>
                </a:endParaRPr>
              </a:p>
              <a:p>
                <a:pPr algn="ctr">
                  <a:lnSpc>
                    <a:spcPct val="150000"/>
                  </a:lnSpc>
                </a:pPr>
                <a:endParaRPr lang="en-US" altLang="zh-CN" dirty="0">
                  <a:solidFill>
                    <a:schemeClr val="bg1">
                      <a:lumMod val="50000"/>
                    </a:schemeClr>
                  </a:solidFill>
                  <a:latin typeface="Times New Roman" panose="02020603050405020304" pitchFamily="18" charset="0"/>
                  <a:ea typeface="宋体" panose="02010600030101010101" pitchFamily="2" charset="-122"/>
                </a:endParaRPr>
              </a:p>
              <a:p>
                <a:pPr>
                  <a:lnSpc>
                    <a:spcPct val="150000"/>
                  </a:lnSpc>
                </a:pPr>
                <a:r>
                  <a:rPr lang="en-US" altLang="zh-CN" dirty="0">
                    <a:latin typeface="Times New Roman" panose="02020603050405020304" pitchFamily="18" charset="0"/>
                    <a:ea typeface="宋体" panose="02010600030101010101" pitchFamily="2" charset="-122"/>
                  </a:rPr>
                  <a:t>        </a:t>
                </a:r>
                <a:r>
                  <a:rPr lang="en-US" altLang="zh-CN" dirty="0" err="1">
                    <a:latin typeface="Times New Roman" panose="02020603050405020304" pitchFamily="18" charset="0"/>
                    <a:ea typeface="宋体" panose="02010600030101010101" pitchFamily="2" charset="-122"/>
                  </a:rPr>
                  <a:t>A是具有M</a:t>
                </a:r>
                <a:r>
                  <a:rPr lang="en-US" altLang="zh-CN" dirty="0">
                    <a:latin typeface="Times New Roman" panose="02020603050405020304" pitchFamily="18" charset="0"/>
                    <a:ea typeface="宋体" panose="02010600030101010101" pitchFamily="2" charset="-122"/>
                  </a:rPr>
                  <a:t> </a:t>
                </a:r>
                <a:r>
                  <a:rPr lang="en-US" altLang="zh-CN" dirty="0" err="1">
                    <a:latin typeface="Times New Roman" panose="02020603050405020304" pitchFamily="18" charset="0"/>
                    <a:ea typeface="宋体" panose="02010600030101010101" pitchFamily="2" charset="-122"/>
                  </a:rPr>
                  <a:t>个节点的网络</a:t>
                </a:r>
                <a:r>
                  <a:rPr lang="en-US" altLang="zh-CN" dirty="0">
                    <a:latin typeface="Times New Roman" panose="02020603050405020304" pitchFamily="18" charset="0"/>
                    <a:ea typeface="宋体" panose="02010600030101010101" pitchFamily="2" charset="-122"/>
                  </a:rPr>
                  <a:t> </a:t>
                </a:r>
                <a14:m>
                  <m:oMath xmlns:m="http://schemas.openxmlformats.org/officeDocument/2006/math">
                    <m:r>
                      <a:rPr lang="en-US" altLang="zh-CN" b="0" i="1" smtClean="0">
                        <a:latin typeface="Cambria Math"/>
                      </a:rPr>
                      <m:t>𝐺</m:t>
                    </m:r>
                    <m:r>
                      <a:rPr lang="en-US" altLang="zh-CN" b="0" i="1" smtClean="0">
                        <a:latin typeface="Cambria Math"/>
                      </a:rPr>
                      <m:t>=(</m:t>
                    </m:r>
                    <m:r>
                      <a:rPr lang="en-US" altLang="zh-CN" b="0" i="1" smtClean="0">
                        <a:latin typeface="Cambria Math"/>
                      </a:rPr>
                      <m:t>𝑉</m:t>
                    </m:r>
                    <m:r>
                      <a:rPr lang="en-US" altLang="zh-CN" b="0" i="1" smtClean="0">
                        <a:latin typeface="Cambria Math"/>
                      </a:rPr>
                      <m:t>,</m:t>
                    </m:r>
                    <m:r>
                      <a:rPr lang="en-US" altLang="zh-CN" b="0" i="1" smtClean="0">
                        <a:latin typeface="Cambria Math"/>
                      </a:rPr>
                      <m:t>𝐸</m:t>
                    </m:r>
                    <m:r>
                      <a:rPr lang="en-US" altLang="zh-CN" b="0" i="1" smtClean="0">
                        <a:latin typeface="Cambria Math"/>
                      </a:rPr>
                      <m:t>)</m:t>
                    </m:r>
                  </m:oMath>
                </a14:m>
                <a:r>
                  <a:rPr lang="en-US" altLang="zh-CN" dirty="0" err="1">
                    <a:latin typeface="Times New Roman" panose="02020603050405020304" pitchFamily="18" charset="0"/>
                    <a:ea typeface="宋体" panose="02010600030101010101" pitchFamily="2" charset="-122"/>
                  </a:rPr>
                  <a:t>的的邻接矩阵，如果节点</a:t>
                </a:r>
                <a:r>
                  <a:rPr lang="en-US" altLang="zh-CN" dirty="0">
                    <a:latin typeface="Times New Roman" panose="02020603050405020304" pitchFamily="18" charset="0"/>
                    <a:ea typeface="宋体" panose="02010600030101010101" pitchFamily="2" charset="-122"/>
                  </a:rPr>
                  <a:t> </a:t>
                </a:r>
                <a:r>
                  <a:rPr lang="en-US" altLang="zh-CN" dirty="0" err="1">
                    <a:latin typeface="Times New Roman" panose="02020603050405020304" pitchFamily="18" charset="0"/>
                    <a:ea typeface="宋体" panose="02010600030101010101" pitchFamily="2" charset="-122"/>
                  </a:rPr>
                  <a:t>i和节点j</a:t>
                </a:r>
                <a:r>
                  <a:rPr lang="en-US" altLang="zh-CN" dirty="0">
                    <a:latin typeface="Times New Roman" panose="02020603050405020304" pitchFamily="18" charset="0"/>
                    <a:ea typeface="宋体" panose="02010600030101010101" pitchFamily="2" charset="-122"/>
                  </a:rPr>
                  <a:t> </a:t>
                </a:r>
                <a:r>
                  <a:rPr lang="en-US" altLang="zh-CN" dirty="0" err="1">
                    <a:latin typeface="Times New Roman" panose="02020603050405020304" pitchFamily="18" charset="0"/>
                    <a:ea typeface="宋体" panose="02010600030101010101" pitchFamily="2" charset="-122"/>
                  </a:rPr>
                  <a:t>被连接，则其元素</a:t>
                </a:r>
                <a14:m>
                  <m:oMath xmlns:m="http://schemas.openxmlformats.org/officeDocument/2006/math">
                    <m:sSub>
                      <m:sSubPr>
                        <m:ctrlPr>
                          <a:rPr lang="en-US" altLang="zh-CN" i="1">
                            <a:latin typeface="Cambria Math"/>
                            <a:ea typeface="微软雅黑" panose="020B0503020204020204" charset="-122"/>
                          </a:rPr>
                        </m:ctrlPr>
                      </m:sSubPr>
                      <m:e>
                        <m:r>
                          <a:rPr lang="en-US" altLang="zh-CN" i="1">
                            <a:latin typeface="Cambria Math"/>
                            <a:ea typeface="微软雅黑" panose="020B0503020204020204" charset="-122"/>
                          </a:rPr>
                          <m:t>𝑎</m:t>
                        </m:r>
                      </m:e>
                      <m:sub>
                        <m:r>
                          <a:rPr lang="en-US" altLang="zh-CN" i="1">
                            <a:latin typeface="Cambria Math"/>
                            <a:ea typeface="微软雅黑" panose="020B0503020204020204" charset="-122"/>
                          </a:rPr>
                          <m:t>𝑖</m:t>
                        </m:r>
                        <m:r>
                          <a:rPr lang="en-US" altLang="zh-CN" i="1">
                            <a:latin typeface="Cambria Math"/>
                            <a:ea typeface="微软雅黑" panose="020B0503020204020204" charset="-122"/>
                          </a:rPr>
                          <m:t>,</m:t>
                        </m:r>
                        <m:r>
                          <a:rPr lang="en-US" altLang="zh-CN" i="1">
                            <a:latin typeface="Cambria Math"/>
                            <a:ea typeface="微软雅黑" panose="020B0503020204020204" charset="-122"/>
                          </a:rPr>
                          <m:t>𝑗</m:t>
                        </m:r>
                      </m:sub>
                    </m:sSub>
                    <m:r>
                      <a:rPr lang="en-US" altLang="zh-CN" b="0" i="1" smtClean="0">
                        <a:latin typeface="Cambria Math"/>
                        <a:ea typeface="微软雅黑" panose="020B0503020204020204" charset="-122"/>
                      </a:rPr>
                      <m:t>=1</m:t>
                    </m:r>
                  </m:oMath>
                </a14:m>
                <a:r>
                  <a:rPr lang="en-US" altLang="zh-CN" dirty="0">
                    <a:latin typeface="Times New Roman" panose="02020603050405020304" pitchFamily="18" charset="0"/>
                    <a:ea typeface="宋体" panose="02010600030101010101" pitchFamily="2" charset="-122"/>
                  </a:rPr>
                  <a:t> ，</a:t>
                </a:r>
                <a:r>
                  <a:rPr lang="en-US" altLang="zh-CN" dirty="0" err="1">
                    <a:latin typeface="Times New Roman" panose="02020603050405020304" pitchFamily="18" charset="0"/>
                    <a:ea typeface="宋体" panose="02010600030101010101" pitchFamily="2" charset="-122"/>
                  </a:rPr>
                  <a:t>否则为</a:t>
                </a:r>
                <a:r>
                  <a:rPr lang="en-US" altLang="zh-CN" dirty="0">
                    <a:latin typeface="Times New Roman" panose="02020603050405020304" pitchFamily="18" charset="0"/>
                    <a:ea typeface="宋体" panose="02010600030101010101" pitchFamily="2" charset="-122"/>
                  </a:rPr>
                  <a:t> 0；</a:t>
                </a:r>
                <a14:m>
                  <m:oMath xmlns:m="http://schemas.openxmlformats.org/officeDocument/2006/math">
                    <m:r>
                      <a:rPr lang="zh-CN" altLang="en-US" i="1">
                        <a:latin typeface="Cambria Math"/>
                        <a:ea typeface="微软雅黑" panose="020B0503020204020204" charset="-122"/>
                      </a:rPr>
                      <m:t>𝛿</m:t>
                    </m:r>
                  </m:oMath>
                </a14:m>
                <a:r>
                  <a:rPr lang="en-US" altLang="zh-CN" dirty="0" err="1">
                    <a:latin typeface="Times New Roman" panose="02020603050405020304" pitchFamily="18" charset="0"/>
                    <a:ea typeface="宋体" panose="02010600030101010101" pitchFamily="2" charset="-122"/>
                  </a:rPr>
                  <a:t>是具有</a:t>
                </a:r>
                <a:r>
                  <a:rPr lang="en-US" altLang="zh-CN" dirty="0">
                    <a:latin typeface="Times New Roman" panose="02020603050405020304" pitchFamily="18" charset="0"/>
                    <a:ea typeface="宋体" panose="02010600030101010101" pitchFamily="2" charset="-122"/>
                  </a:rPr>
                  <a:t> </a:t>
                </a:r>
                <a:r>
                  <a:rPr lang="en-US" altLang="zh-CN" dirty="0" err="1">
                    <a:latin typeface="Times New Roman" panose="02020603050405020304" pitchFamily="18" charset="0"/>
                    <a:ea typeface="宋体" panose="02010600030101010101" pitchFamily="2" charset="-122"/>
                  </a:rPr>
                  <a:t>n个节点和m</a:t>
                </a:r>
                <a:r>
                  <a:rPr lang="en-US" altLang="zh-CN" dirty="0">
                    <a:latin typeface="Times New Roman" panose="02020603050405020304" pitchFamily="18" charset="0"/>
                    <a:ea typeface="宋体" panose="02010600030101010101" pitchFamily="2" charset="-122"/>
                  </a:rPr>
                  <a:t> </a:t>
                </a:r>
                <a:r>
                  <a:rPr lang="en-US" altLang="zh-CN" dirty="0" err="1">
                    <a:latin typeface="Times New Roman" panose="02020603050405020304" pitchFamily="18" charset="0"/>
                    <a:ea typeface="宋体" panose="02010600030101010101" pitchFamily="2" charset="-122"/>
                  </a:rPr>
                  <a:t>条边的理想核心</a:t>
                </a:r>
                <a:r>
                  <a:rPr lang="en-US" altLang="zh-CN" dirty="0">
                    <a:latin typeface="Times New Roman" panose="02020603050405020304" pitchFamily="18" charset="0"/>
                    <a:ea typeface="宋体" panose="02010600030101010101" pitchFamily="2" charset="-122"/>
                  </a:rPr>
                  <a:t>/</a:t>
                </a:r>
                <a:r>
                  <a:rPr lang="en-US" altLang="zh-CN" dirty="0" err="1">
                    <a:latin typeface="Times New Roman" panose="02020603050405020304" pitchFamily="18" charset="0"/>
                    <a:ea typeface="宋体" panose="02010600030101010101" pitchFamily="2" charset="-122"/>
                  </a:rPr>
                  <a:t>边缘网络的邻接矩阵</a:t>
                </a:r>
                <a:r>
                  <a:rPr lang="en-US" altLang="zh-CN" dirty="0">
                    <a:latin typeface="Times New Roman" panose="02020603050405020304" pitchFamily="18" charset="0"/>
                    <a:ea typeface="宋体" panose="02010600030101010101" pitchFamily="2" charset="-122"/>
                  </a:rPr>
                  <a:t>，</a:t>
                </a:r>
                <a14:m>
                  <m:oMath xmlns:m="http://schemas.openxmlformats.org/officeDocument/2006/math">
                    <m:r>
                      <a:rPr lang="zh-CN" altLang="en-US" i="1" smtClean="0">
                        <a:latin typeface="Cambria Math"/>
                      </a:rPr>
                      <m:t>𝛿</m:t>
                    </m:r>
                    <m:r>
                      <a:rPr lang="en-US" altLang="zh-CN" b="0" i="1" smtClean="0">
                        <a:latin typeface="Cambria Math"/>
                      </a:rPr>
                      <m:t>=</m:t>
                    </m:r>
                    <m:sSup>
                      <m:sSupPr>
                        <m:ctrlPr>
                          <a:rPr lang="en-US" altLang="zh-CN" b="0" i="1" smtClean="0">
                            <a:latin typeface="Cambria Math"/>
                          </a:rPr>
                        </m:ctrlPr>
                      </m:sSupPr>
                      <m:e>
                        <m:r>
                          <a:rPr lang="en-US" altLang="zh-CN" b="0" i="1" smtClean="0">
                            <a:latin typeface="Cambria Math"/>
                          </a:rPr>
                          <m:t>𝑐</m:t>
                        </m:r>
                      </m:e>
                      <m:sup>
                        <m:r>
                          <a:rPr lang="en-US" altLang="zh-CN" b="0" i="1" smtClean="0">
                            <a:latin typeface="Cambria Math"/>
                          </a:rPr>
                          <m:t>𝑇</m:t>
                        </m:r>
                      </m:sup>
                    </m:sSup>
                    <m:r>
                      <a:rPr lang="en-US" altLang="zh-CN" b="0" i="1" smtClean="0">
                        <a:latin typeface="Cambria Math"/>
                      </a:rPr>
                      <m:t>𝑐</m:t>
                    </m:r>
                  </m:oMath>
                </a14:m>
                <a:r>
                  <a:rPr lang="en-US" altLang="zh-CN" dirty="0">
                    <a:latin typeface="Times New Roman" panose="02020603050405020304" pitchFamily="18" charset="0"/>
                    <a:ea typeface="宋体" panose="02010600030101010101" pitchFamily="2" charset="-122"/>
                  </a:rPr>
                  <a:t> ，c </a:t>
                </a:r>
                <a:r>
                  <a:rPr lang="en-US" altLang="zh-CN" dirty="0" err="1">
                    <a:latin typeface="Times New Roman" panose="02020603050405020304" pitchFamily="18" charset="0"/>
                    <a:ea typeface="宋体" panose="02010600030101010101" pitchFamily="2" charset="-122"/>
                  </a:rPr>
                  <a:t>是长度为</a:t>
                </a:r>
                <a:r>
                  <a:rPr lang="en-US" altLang="zh-CN" dirty="0">
                    <a:latin typeface="Times New Roman" panose="02020603050405020304" pitchFamily="18" charset="0"/>
                    <a:ea typeface="宋体" panose="02010600030101010101" pitchFamily="2" charset="-122"/>
                  </a:rPr>
                  <a:t> </a:t>
                </a:r>
                <a:r>
                  <a:rPr lang="en-US" altLang="zh-CN" dirty="0" err="1">
                    <a:latin typeface="Times New Roman" panose="02020603050405020304" pitchFamily="18" charset="0"/>
                    <a:ea typeface="宋体" panose="02010600030101010101" pitchFamily="2" charset="-122"/>
                  </a:rPr>
                  <a:t>n的行向量（</a:t>
                </a:r>
                <a:r>
                  <a:rPr lang="en-US" altLang="zh-CN" i="1" dirty="0" err="1">
                    <a:latin typeface="Times New Roman" panose="02020603050405020304" pitchFamily="18" charset="0"/>
                    <a:ea typeface="宋体" panose="02010600030101010101" pitchFamily="2" charset="-122"/>
                  </a:rPr>
                  <a:t>c</a:t>
                </a:r>
                <a:r>
                  <a:rPr lang="en-US" altLang="zh-CN" i="1" baseline="-25000" dirty="0" err="1">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=0或1），</a:t>
                </a:r>
                <a:r>
                  <a:rPr lang="en-US" altLang="zh-CN" i="1" dirty="0">
                    <a:latin typeface="Times New Roman" panose="02020603050405020304" pitchFamily="18" charset="0"/>
                    <a:ea typeface="宋体" panose="02010600030101010101" pitchFamily="2" charset="-122"/>
                  </a:rPr>
                  <a:t>c</a:t>
                </a:r>
                <a:r>
                  <a:rPr lang="en-US" altLang="zh-CN" i="1" baseline="-25000"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=1表示节点 </a:t>
                </a:r>
                <a:r>
                  <a:rPr lang="en-US" altLang="zh-CN" dirty="0" err="1">
                    <a:latin typeface="Times New Roman" panose="02020603050405020304" pitchFamily="18" charset="0"/>
                    <a:ea typeface="宋体" panose="02010600030101010101" pitchFamily="2" charset="-122"/>
                  </a:rPr>
                  <a:t>属于核心，</a:t>
                </a:r>
                <a:r>
                  <a:rPr lang="en-US" altLang="zh-CN" i="1" dirty="0" err="1">
                    <a:latin typeface="Times New Roman" panose="02020603050405020304" pitchFamily="18" charset="0"/>
                    <a:ea typeface="宋体" panose="02010600030101010101" pitchFamily="2" charset="-122"/>
                  </a:rPr>
                  <a:t>c</a:t>
                </a:r>
                <a:r>
                  <a:rPr lang="en-US" altLang="zh-CN" i="1" baseline="-25000" dirty="0" err="1">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=0表示节点属于边缘。</a:t>
                </a:r>
              </a:p>
            </p:txBody>
          </p:sp>
        </mc:Choice>
        <mc:Fallback xmlns="">
          <p:sp>
            <p:nvSpPr>
              <p:cNvPr id="7" name="矩形 6">
                <a:extLst>
                  <a:ext uri="{FF2B5EF4-FFF2-40B4-BE49-F238E27FC236}">
                    <a16:creationId xmlns:a16="http://schemas.microsoft.com/office/drawing/2014/main" id="{1BAFB6A5-75EE-4042-A07E-2AD503808B7B}"/>
                  </a:ext>
                </a:extLst>
              </p:cNvPr>
              <p:cNvSpPr>
                <a:spLocks noRot="1" noChangeAspect="1" noMove="1" noResize="1" noEditPoints="1" noAdjustHandles="1" noChangeArrowheads="1" noChangeShapeType="1" noTextEdit="1"/>
              </p:cNvSpPr>
              <p:nvPr/>
            </p:nvSpPr>
            <p:spPr>
              <a:xfrm>
                <a:off x="1038608" y="1571404"/>
                <a:ext cx="10619991" cy="3912738"/>
              </a:xfrm>
              <a:prstGeom prst="rect">
                <a:avLst/>
              </a:prstGeom>
              <a:blipFill>
                <a:blip r:embed="rId5"/>
                <a:stretch>
                  <a:fillRect l="-459" r="-287" b="-31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285881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4493029"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03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核心</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边缘网络分类技术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mc:AlternateContent xmlns:mc="http://schemas.openxmlformats.org/markup-compatibility/2006" xmlns:a14="http://schemas.microsoft.com/office/drawing/2010/main">
        <mc:Choice Requires="a14">
          <p:sp>
            <p:nvSpPr>
              <p:cNvPr id="9" name="矩形 8">
                <a:extLst>
                  <a:ext uri="{FF2B5EF4-FFF2-40B4-BE49-F238E27FC236}">
                    <a16:creationId xmlns="" xmlns:a16="http://schemas.microsoft.com/office/drawing/2014/main" id="{C31F5923-C167-442B-BF0B-6D7FD714FC59}"/>
                  </a:ext>
                </a:extLst>
              </p:cNvPr>
              <p:cNvSpPr/>
              <p:nvPr/>
            </p:nvSpPr>
            <p:spPr>
              <a:xfrm>
                <a:off x="1041700" y="1004322"/>
                <a:ext cx="10616899" cy="1093569"/>
              </a:xfrm>
              <a:prstGeom prst="rect">
                <a:avLst/>
              </a:prstGeom>
            </p:spPr>
            <p:txBody>
              <a:bodyPr wrap="square">
                <a:spAutoFit/>
              </a:bodyPr>
              <a:lstStyle/>
              <a:p>
                <a:pPr>
                  <a:lnSpc>
                    <a:spcPct val="125000"/>
                  </a:lnSpc>
                </a:pPr>
                <a:r>
                  <a:rPr lang="en-US" altLang="zh-CN" dirty="0" smtClean="0"/>
                  <a:t>       </a:t>
                </a:r>
                <a:r>
                  <a:rPr lang="zh-CN" altLang="zh-CN" dirty="0" smtClean="0"/>
                  <a:t>不同</a:t>
                </a:r>
                <a:r>
                  <a:rPr lang="zh-CN" altLang="zh-CN" dirty="0"/>
                  <a:t>阈值</a:t>
                </a:r>
                <a14:m>
                  <m:oMath xmlns:m="http://schemas.openxmlformats.org/officeDocument/2006/math">
                    <m:r>
                      <a:rPr lang="en-US" altLang="zh-CN" i="1" kern="100">
                        <a:solidFill>
                          <a:srgbClr val="000000"/>
                        </a:solidFill>
                        <a:latin typeface="Cambria Math" panose="02040503050406030204" pitchFamily="18" charset="0"/>
                        <a:ea typeface="宋体" panose="02010600030101010101" pitchFamily="2" charset="-122"/>
                      </a:rPr>
                      <m:t>𝜀</m:t>
                    </m:r>
                  </m:oMath>
                </a14:m>
                <a:r>
                  <a:rPr lang="zh-CN" altLang="zh-CN" dirty="0"/>
                  <a:t>构建的网络对应的核心</a:t>
                </a:r>
                <a:r>
                  <a:rPr lang="en-US" altLang="zh-CN" dirty="0"/>
                  <a:t>/</a:t>
                </a:r>
                <a:r>
                  <a:rPr lang="zh-CN" altLang="zh-CN" dirty="0"/>
                  <a:t>边缘指标</a:t>
                </a:r>
                <a14:m>
                  <m:oMath xmlns:m="http://schemas.openxmlformats.org/officeDocument/2006/math">
                    <m:r>
                      <a:rPr lang="en-US" altLang="zh-CN" i="1">
                        <a:latin typeface="Cambria Math"/>
                      </a:rPr>
                      <m:t>𝜌</m:t>
                    </m:r>
                  </m:oMath>
                </a14:m>
                <a:r>
                  <a:rPr lang="zh-CN" altLang="en-US" dirty="0" smtClean="0"/>
                  <a:t>，其中横轴为构建网络时的阈值，纵轴为核心</a:t>
                </a:r>
                <a:r>
                  <a:rPr lang="en-US" altLang="zh-CN" dirty="0" smtClean="0"/>
                  <a:t>/</a:t>
                </a:r>
                <a:r>
                  <a:rPr lang="zh-CN" altLang="en-US" dirty="0" smtClean="0"/>
                  <a:t>边缘网络的指标值</a:t>
                </a:r>
                <a14:m>
                  <m:oMath xmlns:m="http://schemas.openxmlformats.org/officeDocument/2006/math">
                    <m:r>
                      <a:rPr lang="en-US" altLang="zh-CN" i="1">
                        <a:latin typeface="Cambria Math"/>
                      </a:rPr>
                      <m:t>𝜌</m:t>
                    </m:r>
                  </m:oMath>
                </a14:m>
                <a:r>
                  <a:rPr lang="zh-CN" altLang="en-US" dirty="0" smtClean="0"/>
                  <a:t>，可看出，在</a:t>
                </a:r>
                <a14:m>
                  <m:oMath xmlns:m="http://schemas.openxmlformats.org/officeDocument/2006/math">
                    <m:r>
                      <a:rPr lang="en-US" altLang="zh-CN" i="1" kern="100">
                        <a:solidFill>
                          <a:srgbClr val="000000"/>
                        </a:solidFill>
                        <a:latin typeface="Cambria Math" panose="02040503050406030204" pitchFamily="18" charset="0"/>
                        <a:ea typeface="宋体" panose="02010600030101010101" pitchFamily="2" charset="-122"/>
                      </a:rPr>
                      <m:t>𝜀</m:t>
                    </m:r>
                  </m:oMath>
                </a14:m>
                <a:r>
                  <a:rPr lang="en-US" altLang="zh-CN" dirty="0" smtClean="0"/>
                  <a:t>=1.14</a:t>
                </a:r>
                <a:r>
                  <a:rPr lang="zh-CN" altLang="en-US" dirty="0" smtClean="0"/>
                  <a:t>时，</a:t>
                </a:r>
                <a:r>
                  <a:rPr lang="en-US" altLang="zh-CN" dirty="0"/>
                  <a:t> </a:t>
                </a:r>
                <a14:m>
                  <m:oMath xmlns:m="http://schemas.openxmlformats.org/officeDocument/2006/math">
                    <m:r>
                      <a:rPr lang="en-US" altLang="zh-CN" i="1">
                        <a:latin typeface="Cambria Math"/>
                      </a:rPr>
                      <m:t>𝜌</m:t>
                    </m:r>
                  </m:oMath>
                </a14:m>
                <a:r>
                  <a:rPr lang="zh-CN" altLang="en-US" dirty="0" smtClean="0"/>
                  <a:t>开始达到最大值</a:t>
                </a:r>
                <a:r>
                  <a:rPr lang="en-US" altLang="zh-CN" dirty="0" smtClean="0"/>
                  <a:t>8128</a:t>
                </a:r>
                <a:r>
                  <a:rPr lang="zh-CN" altLang="en-US" dirty="0" smtClean="0"/>
                  <a:t>，因此我们选择此时的</a:t>
                </a:r>
                <a14:m>
                  <m:oMath xmlns:m="http://schemas.openxmlformats.org/officeDocument/2006/math">
                    <m:r>
                      <a:rPr lang="en-US" altLang="zh-CN" i="1" kern="100">
                        <a:solidFill>
                          <a:srgbClr val="000000"/>
                        </a:solidFill>
                        <a:latin typeface="Cambria Math" panose="02040503050406030204" pitchFamily="18" charset="0"/>
                        <a:ea typeface="宋体" panose="02010600030101010101" pitchFamily="2" charset="-122"/>
                      </a:rPr>
                      <m:t>𝜀</m:t>
                    </m:r>
                  </m:oMath>
                </a14:m>
                <a:r>
                  <a:rPr lang="zh-CN" altLang="en-US" dirty="0" smtClean="0"/>
                  <a:t>为最佳的构建核心边缘的阈值。</a:t>
                </a:r>
                <a:endParaRPr lang="zh-CN" altLang="zh-CN" dirty="0"/>
              </a:p>
            </p:txBody>
          </p:sp>
        </mc:Choice>
        <mc:Fallback xmlns="">
          <p:sp>
            <p:nvSpPr>
              <p:cNvPr id="9" name="矩形 8">
                <a:extLst>
                  <a:ext uri="{FF2B5EF4-FFF2-40B4-BE49-F238E27FC236}">
                    <a16:creationId xmlns:a16="http://schemas.microsoft.com/office/drawing/2014/main" id="{C31F5923-C167-442B-BF0B-6D7FD714FC59}"/>
                  </a:ext>
                </a:extLst>
              </p:cNvPr>
              <p:cNvSpPr>
                <a:spLocks noRot="1" noChangeAspect="1" noMove="1" noResize="1" noEditPoints="1" noAdjustHandles="1" noChangeArrowheads="1" noChangeShapeType="1" noTextEdit="1"/>
              </p:cNvSpPr>
              <p:nvPr/>
            </p:nvSpPr>
            <p:spPr>
              <a:xfrm>
                <a:off x="1041700" y="1004322"/>
                <a:ext cx="10616899" cy="1093569"/>
              </a:xfrm>
              <a:prstGeom prst="rect">
                <a:avLst/>
              </a:prstGeom>
              <a:blipFill>
                <a:blip r:embed="rId4"/>
                <a:stretch>
                  <a:fillRect l="-517" t="-1676" b="-7263"/>
                </a:stretch>
              </a:blipFill>
            </p:spPr>
            <p:txBody>
              <a:bodyPr/>
              <a:lstStyle/>
              <a:p>
                <a:r>
                  <a:rPr lang="zh-CN" altLang="en-US">
                    <a:noFill/>
                  </a:rPr>
                  <a:t> </a:t>
                </a:r>
              </a:p>
            </p:txBody>
          </p:sp>
        </mc:Fallback>
      </mc:AlternateContent>
      <p:pic>
        <p:nvPicPr>
          <p:cNvPr id="7" name="图片 6">
            <a:extLst>
              <a:ext uri="{FF2B5EF4-FFF2-40B4-BE49-F238E27FC236}">
                <a16:creationId xmlns="" xmlns:a16="http://schemas.microsoft.com/office/drawing/2014/main" id="{AA655188-12F5-485A-B8DE-24ACE66CFC9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16049" y="2103120"/>
            <a:ext cx="4754880" cy="4754880"/>
          </a:xfrm>
          <a:prstGeom prst="rect">
            <a:avLst/>
          </a:prstGeom>
        </p:spPr>
      </p:pic>
    </p:spTree>
    <p:extLst>
      <p:ext uri="{BB962C8B-B14F-4D97-AF65-F5344CB8AC3E}">
        <p14:creationId xmlns:p14="http://schemas.microsoft.com/office/powerpoint/2010/main" val="27076692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4238505"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03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核心</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边缘网络分类技术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1107996" cy="369332"/>
          </a:xfrm>
          <a:prstGeom prst="rect">
            <a:avLst/>
          </a:prstGeom>
        </p:spPr>
        <p:txBody>
          <a:bodyPr wrap="none">
            <a:spAutoFit/>
          </a:bodyPr>
          <a:lstStyle/>
          <a:p>
            <a:r>
              <a:rPr lang="zh-CN" altLang="en-US" dirty="0"/>
              <a:t>训练阶段</a:t>
            </a:r>
            <a:endParaRPr lang="zh-CN" altLang="zh-CN" dirty="0"/>
          </a:p>
        </p:txBody>
      </p:sp>
      <mc:AlternateContent xmlns:mc="http://schemas.openxmlformats.org/markup-compatibility/2006" xmlns:a14="http://schemas.microsoft.com/office/drawing/2010/main">
        <mc:Choice Requires="a14">
          <p:sp>
            <p:nvSpPr>
              <p:cNvPr id="10" name="文本框 9">
                <a:extLst>
                  <a:ext uri="{FF2B5EF4-FFF2-40B4-BE49-F238E27FC236}">
                    <a16:creationId xmlns="" xmlns:a16="http://schemas.microsoft.com/office/drawing/2014/main" id="{2AD75DF6-FFD9-48AF-9CD9-7ACBFF793C97}"/>
                  </a:ext>
                </a:extLst>
              </p:cNvPr>
              <p:cNvSpPr txBox="1"/>
              <p:nvPr/>
            </p:nvSpPr>
            <p:spPr>
              <a:xfrm>
                <a:off x="1038608" y="1471247"/>
                <a:ext cx="10619991" cy="4338495"/>
              </a:xfrm>
              <a:prstGeom prst="rect">
                <a:avLst/>
              </a:prstGeom>
              <a:noFill/>
            </p:spPr>
            <p:txBody>
              <a:bodyPr wrap="square">
                <a:spAutoFit/>
              </a:bodyPr>
              <a:lstStyle/>
              <a:p>
                <a:pPr indent="304800" algn="just">
                  <a:lnSpc>
                    <a:spcPct val="125000"/>
                  </a:lnSpc>
                </a:pPr>
                <a:r>
                  <a:rPr lang="zh-CN" altLang="zh-CN" kern="100" dirty="0" smtClean="0">
                    <a:effectLst/>
                    <a:latin typeface="Times New Roman" panose="02020603050405020304" pitchFamily="18" charset="0"/>
                    <a:ea typeface="宋体" panose="02010600030101010101" pitchFamily="2" charset="-122"/>
                  </a:rPr>
                  <a:t>训练阶段就是将提取到的图像特征数据分为</a:t>
                </a:r>
                <a14:m>
                  <m:oMath xmlns:m="http://schemas.openxmlformats.org/officeDocument/2006/math">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𝑋</m:t>
                        </m:r>
                      </m:e>
                      <m:sub>
                        <m:r>
                          <m:rPr>
                            <m:sty m:val="p"/>
                          </m:rPr>
                          <a:rPr lang="en-US" altLang="zh-CN" kern="100">
                            <a:effectLst/>
                            <a:latin typeface="Cambria Math" panose="02040503050406030204" pitchFamily="18" charset="0"/>
                            <a:ea typeface="宋体" panose="02010600030101010101" pitchFamily="2" charset="-122"/>
                          </a:rPr>
                          <m:t>training</m:t>
                        </m:r>
                      </m:sub>
                    </m:sSub>
                  </m:oMath>
                </a14:m>
                <a:r>
                  <a:rPr lang="zh-CN" altLang="zh-CN" kern="100" dirty="0">
                    <a:effectLst/>
                    <a:latin typeface="Times New Roman" panose="02020603050405020304" pitchFamily="18" charset="0"/>
                    <a:ea typeface="宋体" panose="02010600030101010101" pitchFamily="2" charset="-122"/>
                  </a:rPr>
                  <a:t>与</a:t>
                </a:r>
                <a:r>
                  <a:rPr lang="en-US" altLang="zh-CN" i="1" kern="100" dirty="0" err="1">
                    <a:effectLst/>
                    <a:latin typeface="Times New Roman" panose="02020603050405020304" pitchFamily="18" charset="0"/>
                    <a:ea typeface="宋体" panose="02010600030101010101" pitchFamily="2" charset="-122"/>
                  </a:rPr>
                  <a:t>X</a:t>
                </a:r>
                <a:r>
                  <a:rPr lang="en-US" altLang="zh-CN" kern="100" baseline="-25000" dirty="0" err="1">
                    <a:effectLst/>
                    <a:latin typeface="Times New Roman" panose="02020603050405020304" pitchFamily="18" charset="0"/>
                    <a:ea typeface="宋体" panose="02010600030101010101" pitchFamily="2" charset="-122"/>
                  </a:rPr>
                  <a:t>test</a:t>
                </a:r>
                <a:r>
                  <a:rPr lang="zh-CN" altLang="zh-CN" kern="100" dirty="0">
                    <a:effectLst/>
                    <a:latin typeface="Times New Roman" panose="02020603050405020304" pitchFamily="18" charset="0"/>
                    <a:ea typeface="宋体" panose="02010600030101010101" pitchFamily="2" charset="-122"/>
                  </a:rPr>
                  <a:t>两个子数据集。用</a:t>
                </a:r>
                <a14:m>
                  <m:oMath xmlns:m="http://schemas.openxmlformats.org/officeDocument/2006/math">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𝑋</m:t>
                        </m:r>
                      </m:e>
                      <m:sub>
                        <m:r>
                          <m:rPr>
                            <m:sty m:val="p"/>
                          </m:rPr>
                          <a:rPr lang="en-US" altLang="zh-CN" kern="100">
                            <a:effectLst/>
                            <a:latin typeface="Cambria Math" panose="02040503050406030204" pitchFamily="18" charset="0"/>
                            <a:ea typeface="宋体" panose="02010600030101010101" pitchFamily="2" charset="-122"/>
                          </a:rPr>
                          <m:t>training</m:t>
                        </m:r>
                      </m:sub>
                    </m:sSub>
                  </m:oMath>
                </a14:m>
                <a:r>
                  <a:rPr lang="zh-CN" altLang="zh-CN" kern="100" dirty="0">
                    <a:effectLst/>
                    <a:latin typeface="Times New Roman" panose="02020603050405020304" pitchFamily="18" charset="0"/>
                    <a:ea typeface="宋体" panose="02010600030101010101" pitchFamily="2" charset="-122"/>
                  </a:rPr>
                  <a:t>数据集和</a:t>
                </a:r>
                <a:r>
                  <a:rPr lang="zh-CN" altLang="en-US" kern="100" dirty="0">
                    <a:effectLst/>
                    <a:latin typeface="Times New Roman" panose="02020603050405020304" pitchFamily="18" charset="0"/>
                    <a:ea typeface="宋体" panose="02010600030101010101" pitchFamily="2" charset="-122"/>
                  </a:rPr>
                  <a:t>计算出来的最佳</a:t>
                </a:r>
                <a:r>
                  <a:rPr lang="zh-CN" altLang="en-US" kern="100" dirty="0">
                    <a:latin typeface="Times New Roman" panose="02020603050405020304" pitchFamily="18" charset="0"/>
                    <a:ea typeface="宋体" panose="02010600030101010101" pitchFamily="2" charset="-122"/>
                  </a:rPr>
                  <a:t>阈值</a:t>
                </a:r>
                <a14:m>
                  <m:oMath xmlns:m="http://schemas.openxmlformats.org/officeDocument/2006/math">
                    <m:r>
                      <a:rPr lang="en-US" altLang="zh-CN" i="1" kern="100">
                        <a:solidFill>
                          <a:srgbClr val="000000"/>
                        </a:solidFill>
                        <a:effectLst/>
                        <a:latin typeface="Cambria Math" panose="02040503050406030204" pitchFamily="18" charset="0"/>
                        <a:ea typeface="宋体" panose="02010600030101010101" pitchFamily="2" charset="-122"/>
                      </a:rPr>
                      <m:t>𝜀</m:t>
                    </m:r>
                  </m:oMath>
                </a14:m>
                <a:r>
                  <a:rPr lang="zh-CN" altLang="zh-CN" kern="100" dirty="0">
                    <a:effectLst/>
                    <a:latin typeface="Times New Roman" panose="02020603050405020304" pitchFamily="18" charset="0"/>
                    <a:ea typeface="宋体" panose="02010600030101010101" pitchFamily="2" charset="-122"/>
                  </a:rPr>
                  <a:t>形成相似度矩阵</a:t>
                </a:r>
                <a14:m>
                  <m:oMath xmlns:m="http://schemas.openxmlformats.org/officeDocument/2006/math">
                    <m:r>
                      <a:rPr lang="en-US" altLang="zh-CN" b="1" i="1" kern="100">
                        <a:effectLst/>
                        <a:latin typeface="Cambria Math" panose="02040503050406030204" pitchFamily="18" charset="0"/>
                        <a:ea typeface="宋体" panose="02010600030101010101" pitchFamily="2" charset="-122"/>
                      </a:rPr>
                      <m:t>𝐀</m:t>
                    </m:r>
                  </m:oMath>
                </a14:m>
                <a:r>
                  <a:rPr lang="zh-CN" altLang="zh-CN" kern="100" dirty="0">
                    <a:effectLst/>
                    <a:latin typeface="Times New Roman" panose="02020603050405020304" pitchFamily="18" charset="0"/>
                    <a:ea typeface="宋体" panose="02010600030101010101" pitchFamily="2" charset="-122"/>
                  </a:rPr>
                  <a:t>，其中</a:t>
                </a:r>
                <a14:m>
                  <m:oMath xmlns:m="http://schemas.openxmlformats.org/officeDocument/2006/math">
                    <m:r>
                      <a:rPr lang="en-US" altLang="zh-CN" i="1" kern="100">
                        <a:solidFill>
                          <a:srgbClr val="000000"/>
                        </a:solidFill>
                        <a:effectLst/>
                        <a:latin typeface="Cambria Math" panose="02040503050406030204" pitchFamily="18" charset="0"/>
                        <a:ea typeface="宋体" panose="02010600030101010101" pitchFamily="2" charset="-122"/>
                      </a:rPr>
                      <m:t>𝜀</m:t>
                    </m:r>
                  </m:oMath>
                </a14:m>
                <a:r>
                  <a:rPr lang="zh-CN" altLang="zh-CN" kern="100" dirty="0">
                    <a:solidFill>
                      <a:srgbClr val="000000"/>
                    </a:solidFill>
                    <a:effectLst/>
                    <a:latin typeface="Times New Roman" panose="02020603050405020304" pitchFamily="18" charset="0"/>
                    <a:ea typeface="宋体" panose="02010600030101010101" pitchFamily="2" charset="-122"/>
                  </a:rPr>
                  <a:t>是构建相似度矩阵时候的阈值，如公式</a:t>
                </a:r>
                <a:r>
                  <a:rPr lang="en-US" altLang="zh-CN" kern="100" dirty="0">
                    <a:solidFill>
                      <a:srgbClr val="000000"/>
                    </a:solidFill>
                    <a:effectLst/>
                    <a:latin typeface="Times New Roman" panose="02020603050405020304" pitchFamily="18" charset="0"/>
                    <a:ea typeface="宋体" panose="02010600030101010101" pitchFamily="2" charset="-122"/>
                  </a:rPr>
                  <a:t>4.1</a:t>
                </a:r>
                <a:r>
                  <a:rPr lang="zh-CN" altLang="zh-CN" kern="100" dirty="0">
                    <a:solidFill>
                      <a:srgbClr val="000000"/>
                    </a:solidFill>
                    <a:effectLst/>
                    <a:latin typeface="Times New Roman" panose="02020603050405020304" pitchFamily="18" charset="0"/>
                    <a:ea typeface="宋体" panose="02010600030101010101" pitchFamily="2" charset="-122"/>
                  </a:rPr>
                  <a:t>所示</a:t>
                </a:r>
                <a14:m>
                  <m:oMath xmlns:m="http://schemas.openxmlformats.org/officeDocument/2006/math">
                    <m:sSub>
                      <m:sSubPr>
                        <m:ctrlPr>
                          <a:rPr lang="zh-CN" altLang="zh-CN" b="1" i="1" kern="100">
                            <a:effectLst/>
                            <a:latin typeface="Cambria Math"/>
                            <a:ea typeface="Cambria Math" panose="02040503050406030204" pitchFamily="18" charset="0"/>
                          </a:rPr>
                        </m:ctrlPr>
                      </m:sSubPr>
                      <m:e>
                        <m:r>
                          <a:rPr lang="en-US" altLang="zh-CN" b="1" i="1" kern="100">
                            <a:effectLst/>
                            <a:latin typeface="Cambria Math" panose="02040503050406030204" pitchFamily="18" charset="0"/>
                            <a:ea typeface="宋体" panose="02010600030101010101" pitchFamily="2" charset="-122"/>
                          </a:rPr>
                          <m:t>𝐀</m:t>
                        </m:r>
                      </m:e>
                      <m:sub>
                        <m:r>
                          <a:rPr lang="en-US" altLang="zh-CN" b="1" i="1" kern="100">
                            <a:effectLst/>
                            <a:latin typeface="Cambria Math" panose="02040503050406030204" pitchFamily="18" charset="0"/>
                            <a:ea typeface="宋体" panose="02010600030101010101" pitchFamily="2" charset="-122"/>
                          </a:rPr>
                          <m:t>𝒊</m:t>
                        </m:r>
                        <m:r>
                          <a:rPr lang="en-US" altLang="zh-CN" b="1" i="1" kern="100">
                            <a:effectLst/>
                            <a:latin typeface="Cambria Math" panose="02040503050406030204" pitchFamily="18" charset="0"/>
                            <a:ea typeface="宋体" panose="02010600030101010101" pitchFamily="2" charset="-122"/>
                          </a:rPr>
                          <m:t>,</m:t>
                        </m:r>
                        <m:r>
                          <a:rPr lang="en-US" altLang="zh-CN" b="1" i="1" kern="100">
                            <a:effectLst/>
                            <a:latin typeface="Cambria Math" panose="02040503050406030204" pitchFamily="18" charset="0"/>
                            <a:ea typeface="宋体" panose="02010600030101010101" pitchFamily="2" charset="-122"/>
                          </a:rPr>
                          <m:t>𝒋</m:t>
                        </m:r>
                      </m:sub>
                    </m:sSub>
                  </m:oMath>
                </a14:m>
                <a:r>
                  <a:rPr lang="zh-CN" altLang="zh-CN" kern="100" dirty="0">
                    <a:effectLst/>
                    <a:latin typeface="Times New Roman" panose="02020603050405020304" pitchFamily="18" charset="0"/>
                    <a:ea typeface="宋体" panose="02010600030101010101" pitchFamily="2" charset="-122"/>
                  </a:rPr>
                  <a:t>是相似度矩阵中的元素，即节点</a:t>
                </a:r>
                <a14:m>
                  <m:oMath xmlns:m="http://schemas.openxmlformats.org/officeDocument/2006/math">
                    <m:r>
                      <a:rPr lang="en-US" altLang="zh-CN" i="1" kern="100">
                        <a:effectLst/>
                        <a:latin typeface="Cambria Math" panose="02040503050406030204" pitchFamily="18" charset="0"/>
                        <a:ea typeface="宋体" panose="02010600030101010101" pitchFamily="2" charset="-122"/>
                      </a:rPr>
                      <m:t>𝑖</m:t>
                    </m:r>
                  </m:oMath>
                </a14:m>
                <a:r>
                  <a:rPr lang="zh-CN" altLang="zh-CN" kern="100" dirty="0">
                    <a:effectLst/>
                    <a:latin typeface="Times New Roman" panose="02020603050405020304" pitchFamily="18" charset="0"/>
                    <a:ea typeface="宋体" panose="02010600030101010101" pitchFamily="2" charset="-122"/>
                  </a:rPr>
                  <a:t>与节点</a:t>
                </a:r>
                <a14:m>
                  <m:oMath xmlns:m="http://schemas.openxmlformats.org/officeDocument/2006/math">
                    <m:r>
                      <a:rPr lang="en-US" altLang="zh-CN" i="1" kern="100">
                        <a:effectLst/>
                        <a:latin typeface="Cambria Math" panose="02040503050406030204" pitchFamily="18" charset="0"/>
                        <a:ea typeface="宋体" panose="02010600030101010101" pitchFamily="2" charset="-122"/>
                      </a:rPr>
                      <m:t>𝑗</m:t>
                    </m:r>
                  </m:oMath>
                </a14:m>
                <a:r>
                  <a:rPr lang="zh-CN" altLang="zh-CN" kern="100" dirty="0">
                    <a:effectLst/>
                    <a:latin typeface="Times New Roman" panose="02020603050405020304" pitchFamily="18" charset="0"/>
                    <a:ea typeface="宋体" panose="02010600030101010101" pitchFamily="2" charset="-122"/>
                  </a:rPr>
                  <a:t>之间的距离</a:t>
                </a:r>
                <a:r>
                  <a:rPr lang="zh-CN" altLang="zh-CN" kern="100" dirty="0">
                    <a:solidFill>
                      <a:srgbClr val="000000"/>
                    </a:solidFill>
                    <a:effectLst/>
                    <a:latin typeface="Times New Roman" panose="02020603050405020304" pitchFamily="18" charset="0"/>
                    <a:ea typeface="宋体" panose="02010600030101010101" pitchFamily="2" charset="-122"/>
                  </a:rPr>
                  <a:t>。</a:t>
                </a:r>
                <a:endParaRPr lang="zh-CN" altLang="zh-CN" kern="100" dirty="0">
                  <a:effectLst/>
                  <a:latin typeface="Times New Roman" panose="02020603050405020304" pitchFamily="18" charset="0"/>
                  <a:ea typeface="宋体" panose="02010600030101010101" pitchFamily="2" charset="-122"/>
                </a:endParaRPr>
              </a:p>
              <a:p>
                <a:pPr indent="306070" algn="ctr" latinLnBrk="1">
                  <a:lnSpc>
                    <a:spcPct val="125000"/>
                  </a:lnSpc>
                </a:pPr>
                <a14:m>
                  <m:oMath xmlns:m="http://schemas.openxmlformats.org/officeDocument/2006/math">
                    <m:r>
                      <a:rPr lang="en-US" altLang="zh-CN" b="1" i="1" kern="100">
                        <a:effectLst/>
                        <a:latin typeface="Cambria Math" panose="02040503050406030204" pitchFamily="18" charset="0"/>
                        <a:ea typeface="宋体" panose="02010600030101010101" pitchFamily="2" charset="-122"/>
                      </a:rPr>
                      <m:t>𝐀</m:t>
                    </m:r>
                    <m:r>
                      <a:rPr lang="en-US" altLang="zh-CN" kern="100">
                        <a:effectLst/>
                        <a:latin typeface="Cambria Math" panose="02040503050406030204" pitchFamily="18" charset="0"/>
                        <a:ea typeface="宋体" panose="02010600030101010101" pitchFamily="2" charset="-122"/>
                      </a:rPr>
                      <m:t>=</m:t>
                    </m:r>
                    <m:d>
                      <m:dPr>
                        <m:begChr m:val="["/>
                        <m:endChr m:val="]"/>
                        <m:ctrlPr>
                          <a:rPr lang="zh-CN" altLang="zh-CN" i="1" kern="100">
                            <a:effectLst/>
                            <a:latin typeface="Cambria Math"/>
                            <a:ea typeface="Cambria Math" panose="02040503050406030204" pitchFamily="18" charset="0"/>
                          </a:rPr>
                        </m:ctrlPr>
                      </m:dPr>
                      <m:e>
                        <m:m>
                          <m:mPr>
                            <m:plcHide m:val="on"/>
                            <m:mcs>
                              <m:mc>
                                <m:mcPr>
                                  <m:count m:val="4"/>
                                  <m:mcJc m:val="center"/>
                                </m:mcPr>
                              </m:mc>
                            </m:mcs>
                            <m:ctrlPr>
                              <a:rPr lang="zh-CN" altLang="zh-CN" i="1" kern="100">
                                <a:effectLst/>
                                <a:latin typeface="Cambria Math"/>
                                <a:ea typeface="Cambria Math" panose="02040503050406030204" pitchFamily="18" charset="0"/>
                              </a:rPr>
                            </m:ctrlPr>
                          </m:mPr>
                          <m:mr>
                            <m:e>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𝑎</m:t>
                                  </m:r>
                                </m:e>
                                <m:sub>
                                  <m:r>
                                    <a:rPr lang="en-US" altLang="zh-CN" kern="100">
                                      <a:effectLst/>
                                      <a:latin typeface="Cambria Math" panose="02040503050406030204" pitchFamily="18" charset="0"/>
                                      <a:ea typeface="宋体" panose="02010600030101010101" pitchFamily="2" charset="-122"/>
                                    </a:rPr>
                                    <m:t>1,1</m:t>
                                  </m:r>
                                </m:sub>
                              </m:sSub>
                            </m:e>
                            <m:e>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𝑎</m:t>
                                  </m:r>
                                </m:e>
                                <m:sub>
                                  <m:r>
                                    <a:rPr lang="en-US" altLang="zh-CN" kern="100">
                                      <a:effectLst/>
                                      <a:latin typeface="Cambria Math" panose="02040503050406030204" pitchFamily="18" charset="0"/>
                                      <a:ea typeface="宋体" panose="02010600030101010101" pitchFamily="2" charset="-122"/>
                                    </a:rPr>
                                    <m:t>1,2</m:t>
                                  </m:r>
                                </m:sub>
                              </m:sSub>
                            </m:e>
                            <m:e>
                              <m:r>
                                <a:rPr lang="en-US" altLang="zh-CN" kern="100">
                                  <a:effectLst/>
                                  <a:latin typeface="Cambria Math" panose="02040503050406030204" pitchFamily="18" charset="0"/>
                                  <a:ea typeface="宋体" panose="02010600030101010101" pitchFamily="2" charset="-122"/>
                                </a:rPr>
                                <m:t>⋯</m:t>
                              </m:r>
                            </m:e>
                            <m:e>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𝑎</m:t>
                                  </m:r>
                                </m:e>
                                <m:sub>
                                  <m:r>
                                    <a:rPr lang="en-US" altLang="zh-CN" kern="100">
                                      <a:effectLst/>
                                      <a:latin typeface="Cambria Math" panose="02040503050406030204" pitchFamily="18" charset="0"/>
                                      <a:ea typeface="宋体" panose="02010600030101010101" pitchFamily="2" charset="-122"/>
                                    </a:rPr>
                                    <m:t>1,</m:t>
                                  </m:r>
                                  <m:r>
                                    <a:rPr lang="en-US" altLang="zh-CN" i="1" kern="100">
                                      <a:effectLst/>
                                      <a:latin typeface="Cambria Math" panose="02040503050406030204" pitchFamily="18" charset="0"/>
                                      <a:ea typeface="宋体" panose="02010600030101010101" pitchFamily="2" charset="-122"/>
                                    </a:rPr>
                                    <m:t>𝑉</m:t>
                                  </m:r>
                                </m:sub>
                              </m:sSub>
                            </m:e>
                          </m:mr>
                          <m:mr>
                            <m:e>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𝑎</m:t>
                                  </m:r>
                                </m:e>
                                <m:sub>
                                  <m:r>
                                    <a:rPr lang="en-US" altLang="zh-CN" kern="100">
                                      <a:effectLst/>
                                      <a:latin typeface="Cambria Math" panose="02040503050406030204" pitchFamily="18" charset="0"/>
                                      <a:ea typeface="宋体" panose="02010600030101010101" pitchFamily="2" charset="-122"/>
                                    </a:rPr>
                                    <m:t>2,1</m:t>
                                  </m:r>
                                </m:sub>
                              </m:sSub>
                            </m:e>
                            <m:e>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𝑎</m:t>
                                  </m:r>
                                </m:e>
                                <m:sub>
                                  <m:r>
                                    <a:rPr lang="en-US" altLang="zh-CN" kern="100">
                                      <a:effectLst/>
                                      <a:latin typeface="Cambria Math" panose="02040503050406030204" pitchFamily="18" charset="0"/>
                                      <a:ea typeface="宋体" panose="02010600030101010101" pitchFamily="2" charset="-122"/>
                                    </a:rPr>
                                    <m:t>2,2</m:t>
                                  </m:r>
                                </m:sub>
                              </m:sSub>
                            </m:e>
                            <m:e>
                              <m:r>
                                <a:rPr lang="en-US" altLang="zh-CN" kern="100">
                                  <a:effectLst/>
                                  <a:latin typeface="Cambria Math" panose="02040503050406030204" pitchFamily="18" charset="0"/>
                                  <a:ea typeface="宋体" panose="02010600030101010101" pitchFamily="2" charset="-122"/>
                                </a:rPr>
                                <m:t>⋯</m:t>
                              </m:r>
                            </m:e>
                            <m:e>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𝑎</m:t>
                                  </m:r>
                                </m:e>
                                <m:sub>
                                  <m:r>
                                    <a:rPr lang="en-US" altLang="zh-CN" kern="100">
                                      <a:effectLst/>
                                      <a:latin typeface="Cambria Math" panose="02040503050406030204" pitchFamily="18" charset="0"/>
                                      <a:ea typeface="宋体" panose="02010600030101010101" pitchFamily="2" charset="-122"/>
                                    </a:rPr>
                                    <m:t>2,</m:t>
                                  </m:r>
                                  <m:r>
                                    <a:rPr lang="en-US" altLang="zh-CN" i="1" kern="100">
                                      <a:effectLst/>
                                      <a:latin typeface="Cambria Math" panose="02040503050406030204" pitchFamily="18" charset="0"/>
                                      <a:ea typeface="宋体" panose="02010600030101010101" pitchFamily="2" charset="-122"/>
                                    </a:rPr>
                                    <m:t>𝑉</m:t>
                                  </m:r>
                                </m:sub>
                              </m:sSub>
                            </m:e>
                          </m:mr>
                          <m:mr>
                            <m:e>
                              <m:r>
                                <a:rPr lang="en-US" altLang="zh-CN" kern="100">
                                  <a:effectLst/>
                                  <a:latin typeface="Cambria Math" panose="02040503050406030204" pitchFamily="18" charset="0"/>
                                  <a:ea typeface="宋体" panose="02010600030101010101" pitchFamily="2" charset="-122"/>
                                </a:rPr>
                                <m:t>⋮</m:t>
                              </m:r>
                            </m:e>
                            <m:e>
                              <m:r>
                                <a:rPr lang="en-US" altLang="zh-CN" kern="100">
                                  <a:effectLst/>
                                  <a:latin typeface="Cambria Math" panose="02040503050406030204" pitchFamily="18" charset="0"/>
                                  <a:ea typeface="宋体" panose="02010600030101010101" pitchFamily="2" charset="-122"/>
                                </a:rPr>
                                <m:t>⋮</m:t>
                              </m:r>
                            </m:e>
                            <m:e/>
                            <m:e>
                              <m:r>
                                <a:rPr lang="en-US" altLang="zh-CN" kern="100">
                                  <a:effectLst/>
                                  <a:latin typeface="Cambria Math" panose="02040503050406030204" pitchFamily="18" charset="0"/>
                                  <a:ea typeface="宋体" panose="02010600030101010101" pitchFamily="2" charset="-122"/>
                                </a:rPr>
                                <m:t>⋮</m:t>
                              </m:r>
                            </m:e>
                          </m:mr>
                          <m:mr>
                            <m:e>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𝑎</m:t>
                                  </m:r>
                                </m:e>
                                <m:sub>
                                  <m:r>
                                    <a:rPr lang="en-US" altLang="zh-CN" i="1" kern="100">
                                      <a:effectLst/>
                                      <a:latin typeface="Cambria Math" panose="02040503050406030204" pitchFamily="18" charset="0"/>
                                      <a:ea typeface="宋体" panose="02010600030101010101" pitchFamily="2" charset="-122"/>
                                    </a:rPr>
                                    <m:t>𝑉</m:t>
                                  </m:r>
                                  <m:r>
                                    <a:rPr lang="en-US" altLang="zh-CN" kern="100">
                                      <a:effectLst/>
                                      <a:latin typeface="Cambria Math" panose="02040503050406030204" pitchFamily="18" charset="0"/>
                                      <a:ea typeface="宋体" panose="02010600030101010101" pitchFamily="2" charset="-122"/>
                                    </a:rPr>
                                    <m:t>,1</m:t>
                                  </m:r>
                                </m:sub>
                              </m:sSub>
                            </m:e>
                            <m:e>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𝑎</m:t>
                                  </m:r>
                                </m:e>
                                <m:sub>
                                  <m:r>
                                    <a:rPr lang="en-US" altLang="zh-CN" i="1" kern="100">
                                      <a:effectLst/>
                                      <a:latin typeface="Cambria Math" panose="02040503050406030204" pitchFamily="18" charset="0"/>
                                      <a:ea typeface="宋体" panose="02010600030101010101" pitchFamily="2" charset="-122"/>
                                    </a:rPr>
                                    <m:t>𝑉</m:t>
                                  </m:r>
                                  <m:r>
                                    <a:rPr lang="en-US" altLang="zh-CN" kern="100">
                                      <a:effectLst/>
                                      <a:latin typeface="Cambria Math" panose="02040503050406030204" pitchFamily="18" charset="0"/>
                                      <a:ea typeface="宋体" panose="02010600030101010101" pitchFamily="2" charset="-122"/>
                                    </a:rPr>
                                    <m:t>,2</m:t>
                                  </m:r>
                                </m:sub>
                              </m:sSub>
                            </m:e>
                            <m:e>
                              <m:r>
                                <a:rPr lang="en-US" altLang="zh-CN" kern="100">
                                  <a:effectLst/>
                                  <a:latin typeface="Cambria Math" panose="02040503050406030204" pitchFamily="18" charset="0"/>
                                  <a:ea typeface="宋体" panose="02010600030101010101" pitchFamily="2" charset="-122"/>
                                </a:rPr>
                                <m:t>⋯</m:t>
                              </m:r>
                            </m:e>
                            <m:e>
                              <m:sSub>
                                <m:sSubPr>
                                  <m:ctrlPr>
                                    <a:rPr lang="zh-CN" altLang="zh-CN" i="1" kern="100">
                                      <a:effectLst/>
                                      <a:latin typeface="Cambria Math"/>
                                      <a:ea typeface="Cambria Math" panose="02040503050406030204" pitchFamily="18" charset="0"/>
                                    </a:rPr>
                                  </m:ctrlPr>
                                </m:sSubPr>
                                <m:e>
                                  <m:r>
                                    <a:rPr lang="en-US" altLang="zh-CN" i="1" kern="100">
                                      <a:effectLst/>
                                      <a:latin typeface="Cambria Math" panose="02040503050406030204" pitchFamily="18" charset="0"/>
                                      <a:ea typeface="宋体" panose="02010600030101010101" pitchFamily="2" charset="-122"/>
                                    </a:rPr>
                                    <m:t>𝑎</m:t>
                                  </m:r>
                                </m:e>
                                <m:sub>
                                  <m:r>
                                    <a:rPr lang="en-US" altLang="zh-CN" i="1" kern="100">
                                      <a:effectLst/>
                                      <a:latin typeface="Cambria Math" panose="02040503050406030204" pitchFamily="18" charset="0"/>
                                      <a:ea typeface="宋体" panose="02010600030101010101" pitchFamily="2" charset="-122"/>
                                    </a:rPr>
                                    <m:t>𝑉</m:t>
                                  </m:r>
                                  <m:r>
                                    <a:rPr lang="en-US" altLang="zh-CN" kern="100">
                                      <a:effectLst/>
                                      <a:latin typeface="Cambria Math" panose="02040503050406030204" pitchFamily="18" charset="0"/>
                                      <a:ea typeface="宋体" panose="02010600030101010101" pitchFamily="2" charset="-122"/>
                                    </a:rPr>
                                    <m:t>,</m:t>
                                  </m:r>
                                  <m:r>
                                    <a:rPr lang="en-US" altLang="zh-CN" i="1" kern="100">
                                      <a:effectLst/>
                                      <a:latin typeface="Cambria Math" panose="02040503050406030204" pitchFamily="18" charset="0"/>
                                      <a:ea typeface="宋体" panose="02010600030101010101" pitchFamily="2" charset="-122"/>
                                    </a:rPr>
                                    <m:t>𝑉</m:t>
                                  </m:r>
                                </m:sub>
                              </m:sSub>
                            </m:e>
                          </m:mr>
                        </m:m>
                      </m:e>
                    </m:d>
                  </m:oMath>
                </a14:m>
                <a:r>
                  <a:rPr lang="en-US" altLang="zh-CN" kern="100" dirty="0">
                    <a:effectLst/>
                    <a:latin typeface="Times New Roman" panose="02020603050405020304" pitchFamily="18" charset="0"/>
                    <a:ea typeface="宋体" panose="02010600030101010101" pitchFamily="2" charset="-122"/>
                  </a:rPr>
                  <a:t>                          </a:t>
                </a:r>
                <a:r>
                  <a:rPr lang="zh-CN" altLang="zh-CN" kern="100" dirty="0">
                    <a:effectLst/>
                    <a:latin typeface="Times New Roman" panose="02020603050405020304" pitchFamily="18" charset="0"/>
                    <a:ea typeface="宋体" panose="02010600030101010101" pitchFamily="2" charset="-122"/>
                  </a:rPr>
                  <a:t>（</a:t>
                </a:r>
                <a:r>
                  <a:rPr lang="en-US" altLang="zh-CN" kern="100" dirty="0">
                    <a:effectLst/>
                    <a:latin typeface="Times New Roman" panose="02020603050405020304" pitchFamily="18" charset="0"/>
                    <a:ea typeface="宋体" panose="02010600030101010101" pitchFamily="2" charset="-122"/>
                  </a:rPr>
                  <a:t>4.1</a:t>
                </a:r>
                <a:r>
                  <a:rPr lang="zh-CN" altLang="zh-CN" kern="100" dirty="0" smtClean="0">
                    <a:effectLst/>
                    <a:latin typeface="Times New Roman" panose="02020603050405020304" pitchFamily="18" charset="0"/>
                    <a:ea typeface="宋体" panose="02010600030101010101" pitchFamily="2" charset="-122"/>
                  </a:rPr>
                  <a:t>）</a:t>
                </a:r>
                <a:endParaRPr lang="en-US" altLang="zh-CN" kern="100" dirty="0" smtClean="0">
                  <a:effectLst/>
                  <a:latin typeface="Times New Roman" panose="02020603050405020304" pitchFamily="18" charset="0"/>
                  <a:ea typeface="宋体" panose="02010600030101010101" pitchFamily="2" charset="-122"/>
                </a:endParaRPr>
              </a:p>
              <a:p>
                <a:pPr indent="306070" algn="ctr" latinLnBrk="1">
                  <a:lnSpc>
                    <a:spcPct val="125000"/>
                  </a:lnSpc>
                </a:pPr>
                <a:endParaRPr lang="zh-CN" altLang="zh-CN" kern="100" dirty="0">
                  <a:effectLst/>
                  <a:latin typeface="Times New Roman" panose="02020603050405020304" pitchFamily="18" charset="0"/>
                  <a:ea typeface="宋体" panose="02010600030101010101" pitchFamily="2" charset="-122"/>
                </a:endParaRPr>
              </a:p>
              <a:p>
                <a:pPr>
                  <a:lnSpc>
                    <a:spcPct val="125000"/>
                  </a:lnSpc>
                </a:pPr>
                <a:r>
                  <a:rPr lang="en-US" altLang="zh-CN"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当</a:t>
                </a:r>
                <a14:m>
                  <m:oMath xmlns:m="http://schemas.openxmlformats.org/officeDocument/2006/math">
                    <m:sSub>
                      <m:sSubPr>
                        <m:ctrlPr>
                          <a:rPr lang="zh-CN" altLang="zh-CN" b="1" i="1">
                            <a:effectLst/>
                            <a:latin typeface="Cambria Math"/>
                            <a:ea typeface="Cambria Math" panose="02040503050406030204" pitchFamily="18" charset="0"/>
                          </a:rPr>
                        </m:ctrlPr>
                      </m:sSubPr>
                      <m:e>
                        <m:r>
                          <a:rPr lang="en-US" altLang="zh-CN" b="1" i="1" kern="100">
                            <a:effectLst/>
                            <a:latin typeface="Cambria Math" panose="02040503050406030204" pitchFamily="18" charset="0"/>
                            <a:ea typeface="宋体" panose="02010600030101010101" pitchFamily="2" charset="-122"/>
                            <a:cs typeface="Times New Roman" panose="02020603050405020304" pitchFamily="18" charset="0"/>
                          </a:rPr>
                          <m:t>𝐀</m:t>
                        </m:r>
                      </m:e>
                      <m:sub>
                        <m:r>
                          <a:rPr lang="en-US" altLang="zh-CN" b="1" i="1" kern="100">
                            <a:effectLst/>
                            <a:latin typeface="Cambria Math" panose="02040503050406030204" pitchFamily="18" charset="0"/>
                            <a:ea typeface="宋体" panose="02010600030101010101" pitchFamily="2" charset="-122"/>
                            <a:cs typeface="Times New Roman" panose="02020603050405020304" pitchFamily="18" charset="0"/>
                          </a:rPr>
                          <m:t>𝒊</m:t>
                        </m:r>
                        <m:r>
                          <a:rPr lang="en-US" altLang="zh-CN"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b="1" i="1" kern="100">
                            <a:effectLst/>
                            <a:latin typeface="Cambria Math" panose="02040503050406030204" pitchFamily="18" charset="0"/>
                            <a:ea typeface="宋体" panose="02010600030101010101" pitchFamily="2" charset="-122"/>
                            <a:cs typeface="Times New Roman" panose="02020603050405020304" pitchFamily="18" charset="0"/>
                          </a:rPr>
                          <m:t>𝒋</m:t>
                        </m:r>
                      </m:sub>
                    </m:sSub>
                  </m:oMath>
                </a14:m>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小于阈值</a:t>
                </a:r>
                <a14:m>
                  <m:oMath xmlns:m="http://schemas.openxmlformats.org/officeDocument/2006/math">
                    <m:r>
                      <a:rPr lang="en-US" altLang="zh-CN" i="1" kern="100">
                        <a:solidFill>
                          <a:srgbClr val="000000"/>
                        </a:solidFill>
                        <a:effectLst/>
                        <a:latin typeface="Cambria Math" panose="02040503050406030204" pitchFamily="18" charset="0"/>
                        <a:ea typeface="宋体" panose="02010600030101010101" pitchFamily="2" charset="-122"/>
                        <a:cs typeface="Times New Roman" panose="02020603050405020304" pitchFamily="18" charset="0"/>
                      </a:rPr>
                      <m:t>𝜀</m:t>
                    </m:r>
                  </m:oMath>
                </a14:m>
                <a:r>
                  <a:rPr lang="zh-CN" altLang="zh-CN"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时，令</a:t>
                </a:r>
                <a14:m>
                  <m:oMath xmlns:m="http://schemas.openxmlformats.org/officeDocument/2006/math">
                    <m:sSub>
                      <m:sSubPr>
                        <m:ctrlPr>
                          <a:rPr lang="zh-CN" altLang="zh-CN" b="1" i="1">
                            <a:effectLst/>
                            <a:latin typeface="Cambria Math"/>
                            <a:ea typeface="Cambria Math" panose="02040503050406030204" pitchFamily="18" charset="0"/>
                          </a:rPr>
                        </m:ctrlPr>
                      </m:sSubPr>
                      <m:e>
                        <m:r>
                          <a:rPr lang="en-US" altLang="zh-CN" b="1" i="1" kern="100">
                            <a:effectLst/>
                            <a:latin typeface="Cambria Math" panose="02040503050406030204" pitchFamily="18" charset="0"/>
                            <a:ea typeface="宋体" panose="02010600030101010101" pitchFamily="2" charset="-122"/>
                            <a:cs typeface="Times New Roman" panose="02020603050405020304" pitchFamily="18" charset="0"/>
                          </a:rPr>
                          <m:t>𝐀</m:t>
                        </m:r>
                      </m:e>
                      <m:sub>
                        <m:r>
                          <a:rPr lang="en-US" altLang="zh-CN" b="1" i="1" kern="100">
                            <a:effectLst/>
                            <a:latin typeface="Cambria Math" panose="02040503050406030204" pitchFamily="18" charset="0"/>
                            <a:ea typeface="宋体" panose="02010600030101010101" pitchFamily="2" charset="-122"/>
                            <a:cs typeface="Times New Roman" panose="02020603050405020304" pitchFamily="18" charset="0"/>
                          </a:rPr>
                          <m:t>𝒊</m:t>
                        </m:r>
                        <m:r>
                          <a:rPr lang="en-US" altLang="zh-CN"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b="1" i="1" kern="100">
                            <a:effectLst/>
                            <a:latin typeface="Cambria Math" panose="02040503050406030204" pitchFamily="18" charset="0"/>
                            <a:ea typeface="宋体" panose="02010600030101010101" pitchFamily="2" charset="-122"/>
                            <a:cs typeface="Times New Roman" panose="02020603050405020304" pitchFamily="18" charset="0"/>
                          </a:rPr>
                          <m:t>𝒋</m:t>
                        </m:r>
                      </m:sub>
                    </m:sSub>
                    <m:r>
                      <a:rPr lang="en-US" altLang="zh-CN" b="1"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kern="100">
                        <a:effectLst/>
                        <a:latin typeface="Cambria Math" panose="02040503050406030204" pitchFamily="18" charset="0"/>
                        <a:ea typeface="宋体" panose="02010600030101010101" pitchFamily="2" charset="-122"/>
                        <a:cs typeface="Times New Roman" panose="02020603050405020304" pitchFamily="18" charset="0"/>
                      </a:rPr>
                      <m:t>1</m:t>
                    </m:r>
                  </m:oMath>
                </a14:m>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，否则为</a:t>
                </a:r>
                <a:r>
                  <a:rPr lang="en-US" altLang="zh-CN" kern="100" dirty="0">
                    <a:effectLst/>
                    <a:latin typeface="Times New Roman" panose="02020603050405020304" pitchFamily="18" charset="0"/>
                    <a:ea typeface="宋体" panose="02010600030101010101" pitchFamily="2" charset="-122"/>
                  </a:rPr>
                  <a:t>0</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，至此相似度矩阵转化为邻接矩阵，</a:t>
                </a:r>
                <a:r>
                  <a:rPr lang="zh-CN" altLang="zh-CN" dirty="0">
                    <a:latin typeface="Adobe 宋体 Std L" panose="02020300000000000000" pitchFamily="18" charset="-122"/>
                    <a:ea typeface="Adobe 宋体 Std L" panose="02020300000000000000" pitchFamily="18" charset="-122"/>
                  </a:rPr>
                  <a:t>然后将相似度矩阵</a:t>
                </a:r>
                <a14:m>
                  <m:oMath xmlns:m="http://schemas.openxmlformats.org/officeDocument/2006/math">
                    <m:r>
                      <a:rPr lang="en-US" altLang="zh-CN" b="1" i="1">
                        <a:latin typeface="Cambria Math" panose="02040503050406030204" pitchFamily="18" charset="0"/>
                      </a:rPr>
                      <m:t>𝐀</m:t>
                    </m:r>
                  </m:oMath>
                </a14:m>
                <a:r>
                  <a:rPr lang="zh-CN" altLang="zh-CN" dirty="0">
                    <a:latin typeface="Adobe 宋体 Std L" panose="02020300000000000000" pitchFamily="18" charset="-122"/>
                    <a:ea typeface="Adobe 宋体 Std L" panose="02020300000000000000" pitchFamily="18" charset="-122"/>
                  </a:rPr>
                  <a:t>转化为网络的形式。</a:t>
                </a:r>
                <a14:m>
                  <m:oMath xmlns:m="http://schemas.openxmlformats.org/officeDocument/2006/math">
                    <m:sSub>
                      <m:sSubPr>
                        <m:ctrlPr>
                          <a:rPr lang="zh-CN" altLang="zh-CN" i="1">
                            <a:latin typeface="Cambria Math"/>
                          </a:rPr>
                        </m:ctrlPr>
                      </m:sSubPr>
                      <m:e>
                        <m:r>
                          <a:rPr lang="en-US" altLang="zh-CN" i="1">
                            <a:latin typeface="Cambria Math" panose="02040503050406030204" pitchFamily="18" charset="0"/>
                          </a:rPr>
                          <m:t>𝑋</m:t>
                        </m:r>
                      </m:e>
                      <m:sub>
                        <m:r>
                          <m:rPr>
                            <m:sty m:val="p"/>
                          </m:rPr>
                          <a:rPr lang="en-US" altLang="zh-CN">
                            <a:latin typeface="Cambria Math" panose="02040503050406030204" pitchFamily="18" charset="0"/>
                          </a:rPr>
                          <m:t>training</m:t>
                        </m:r>
                      </m:sub>
                    </m:sSub>
                  </m:oMath>
                </a14:m>
                <a:r>
                  <a:rPr lang="zh-CN" altLang="zh-CN" dirty="0">
                    <a:latin typeface="Adobe 宋体 Std L" panose="02020300000000000000" pitchFamily="18" charset="-122"/>
                    <a:ea typeface="Adobe 宋体 Std L" panose="02020300000000000000" pitchFamily="18" charset="-122"/>
                  </a:rPr>
                  <a:t>和</a:t>
                </a:r>
                <a14:m>
                  <m:oMath xmlns:m="http://schemas.openxmlformats.org/officeDocument/2006/math">
                    <m:sSub>
                      <m:sSubPr>
                        <m:ctrlPr>
                          <a:rPr lang="zh-CN" altLang="zh-CN" i="1">
                            <a:latin typeface="Cambria Math"/>
                          </a:rPr>
                        </m:ctrlPr>
                      </m:sSubPr>
                      <m:e>
                        <m:r>
                          <a:rPr lang="en-US" altLang="zh-CN" i="1">
                            <a:latin typeface="Cambria Math" panose="02040503050406030204" pitchFamily="18" charset="0"/>
                          </a:rPr>
                          <m:t>𝑌</m:t>
                        </m:r>
                      </m:e>
                      <m:sub>
                        <m:r>
                          <m:rPr>
                            <m:sty m:val="p"/>
                          </m:rPr>
                          <a:rPr lang="en-US" altLang="zh-CN">
                            <a:latin typeface="Cambria Math" panose="02040503050406030204" pitchFamily="18" charset="0"/>
                          </a:rPr>
                          <m:t>training</m:t>
                        </m:r>
                      </m:sub>
                    </m:sSub>
                  </m:oMath>
                </a14:m>
                <a:r>
                  <a:rPr lang="zh-CN" altLang="zh-CN" dirty="0">
                    <a:latin typeface="Adobe 宋体 Std L" panose="02020300000000000000" pitchFamily="18" charset="-122"/>
                    <a:ea typeface="Adobe 宋体 Std L" panose="02020300000000000000" pitchFamily="18" charset="-122"/>
                  </a:rPr>
                  <a:t>的数据</a:t>
                </a:r>
                <a14:m>
                  <m:oMath xmlns:m="http://schemas.openxmlformats.org/officeDocument/2006/math">
                    <m:d>
                      <m:dPr>
                        <m:ctrlPr>
                          <a:rPr lang="zh-CN" altLang="zh-CN" i="1">
                            <a:latin typeface="Cambria Math"/>
                          </a:rPr>
                        </m:ctrlPr>
                      </m:dPr>
                      <m:e>
                        <m:sSub>
                          <m:sSubPr>
                            <m:ctrlPr>
                              <a:rPr lang="zh-CN" altLang="zh-CN" i="1">
                                <a:latin typeface="Cambria Math"/>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zh-CN" altLang="zh-CN" i="1">
                                <a:latin typeface="Cambria Math"/>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sub>
                        </m:sSub>
                      </m:e>
                    </m:d>
                  </m:oMath>
                </a14:m>
                <a:r>
                  <a:rPr lang="zh-CN" altLang="zh-CN" dirty="0">
                    <a:latin typeface="Adobe 宋体 Std L" panose="02020300000000000000" pitchFamily="18" charset="-122"/>
                    <a:ea typeface="Adobe 宋体 Std L" panose="02020300000000000000" pitchFamily="18" charset="-122"/>
                  </a:rPr>
                  <a:t>映射为网络的节点，并且可以根据它们之间的相似度来生成连接一对节点的边。因此，将拥有</a:t>
                </a:r>
                <a14:m>
                  <m:oMath xmlns:m="http://schemas.openxmlformats.org/officeDocument/2006/math">
                    <m:r>
                      <a:rPr lang="en-US" altLang="zh-CN" i="1">
                        <a:latin typeface="Cambria Math" panose="02040503050406030204" pitchFamily="18" charset="0"/>
                      </a:rPr>
                      <m:t>𝑋</m:t>
                    </m:r>
                  </m:oMath>
                </a14:m>
                <a:r>
                  <a:rPr lang="zh-CN" altLang="zh-CN" dirty="0">
                    <a:latin typeface="Adobe 宋体 Std L" panose="02020300000000000000" pitchFamily="18" charset="-122"/>
                    <a:ea typeface="Adobe 宋体 Std L" panose="02020300000000000000" pitchFamily="18" charset="-122"/>
                  </a:rPr>
                  <a:t>→</a:t>
                </a:r>
                <a14:m>
                  <m:oMath xmlns:m="http://schemas.openxmlformats.org/officeDocument/2006/math">
                    <m:r>
                      <a:rPr lang="en-US" altLang="zh-CN" i="1">
                        <a:latin typeface="Cambria Math" panose="02040503050406030204" pitchFamily="18" charset="0"/>
                      </a:rPr>
                      <m:t>𝒢</m:t>
                    </m:r>
                  </m:oMath>
                </a14:m>
                <a:r>
                  <a:rPr lang="en-US" altLang="zh-CN" dirty="0">
                    <a:latin typeface="Adobe 宋体 Std L" panose="02020300000000000000" pitchFamily="18" charset="-122"/>
                    <a:ea typeface="Adobe 宋体 Std L" panose="02020300000000000000" pitchFamily="18" charset="-122"/>
                  </a:rPr>
                  <a:t>=</a:t>
                </a:r>
                <a14:m>
                  <m:oMath xmlns:m="http://schemas.openxmlformats.org/officeDocument/2006/math">
                    <m:d>
                      <m:dPr>
                        <m:begChr m:val="〈"/>
                        <m:endChr m:val="〉"/>
                        <m:ctrlPr>
                          <a:rPr lang="zh-CN" altLang="zh-CN" i="1">
                            <a:latin typeface="Cambria Math"/>
                          </a:rPr>
                        </m:ctrlPr>
                      </m:dPr>
                      <m:e>
                        <m:r>
                          <a:rPr lang="en-US" altLang="zh-CN" i="1">
                            <a:latin typeface="Cambria Math" panose="02040503050406030204" pitchFamily="18" charset="0"/>
                          </a:rPr>
                          <m:t>𝒱</m:t>
                        </m:r>
                        <m:r>
                          <a:rPr lang="en-US" altLang="zh-CN">
                            <a:latin typeface="Cambria Math" panose="02040503050406030204" pitchFamily="18" charset="0"/>
                          </a:rPr>
                          <m:t>,</m:t>
                        </m:r>
                        <m:r>
                          <a:rPr lang="en-US" altLang="zh-CN" b="0" i="1" smtClean="0">
                            <a:latin typeface="Cambria Math"/>
                          </a:rPr>
                          <m:t>𝐸</m:t>
                        </m:r>
                      </m:e>
                    </m:d>
                  </m:oMath>
                </a14:m>
                <a:r>
                  <a:rPr lang="zh-CN" altLang="zh-CN" dirty="0">
                    <a:latin typeface="Adobe 宋体 Std L" panose="02020300000000000000" pitchFamily="18" charset="-122"/>
                    <a:ea typeface="Adobe 宋体 Std L" panose="02020300000000000000" pitchFamily="18" charset="-122"/>
                  </a:rPr>
                  <a:t>，其中</a:t>
                </a:r>
                <a14:m>
                  <m:oMath xmlns:m="http://schemas.openxmlformats.org/officeDocument/2006/math">
                    <m:r>
                      <a:rPr lang="en-US" altLang="zh-CN" i="1">
                        <a:latin typeface="Cambria Math" panose="02040503050406030204" pitchFamily="18" charset="0"/>
                      </a:rPr>
                      <m:t>𝒱</m:t>
                    </m:r>
                  </m:oMath>
                </a14:m>
                <a:r>
                  <a:rPr lang="en-US" altLang="zh-CN" dirty="0">
                    <a:latin typeface="Adobe 宋体 Std L" panose="02020300000000000000" pitchFamily="18" charset="-122"/>
                    <a:ea typeface="Adobe 宋体 Std L" panose="02020300000000000000" pitchFamily="18" charset="-122"/>
                  </a:rPr>
                  <a:t>=</a:t>
                </a:r>
                <a14:m>
                  <m:oMath xmlns:m="http://schemas.openxmlformats.org/officeDocument/2006/math">
                    <m:d>
                      <m:dPr>
                        <m:begChr m:val="{"/>
                        <m:endChr m:val="}"/>
                        <m:ctrlPr>
                          <a:rPr lang="zh-CN" altLang="zh-CN" i="1">
                            <a:latin typeface="Cambria Math"/>
                          </a:rPr>
                        </m:ctrlPr>
                      </m:dPr>
                      <m:e>
                        <m:r>
                          <a:rPr lang="en-US" altLang="zh-CN">
                            <a:latin typeface="Cambria Math" panose="02040503050406030204" pitchFamily="18" charset="0"/>
                          </a:rPr>
                          <m:t>1,…,</m:t>
                        </m:r>
                        <m:r>
                          <a:rPr lang="en-US" altLang="zh-CN" i="1">
                            <a:latin typeface="Cambria Math" panose="02040503050406030204" pitchFamily="18" charset="0"/>
                          </a:rPr>
                          <m:t>𝑉</m:t>
                        </m:r>
                      </m:e>
                    </m:d>
                  </m:oMath>
                </a14:m>
                <a:r>
                  <a:rPr lang="zh-CN" altLang="zh-CN" dirty="0">
                    <a:latin typeface="Adobe 宋体 Std L" panose="02020300000000000000" pitchFamily="18" charset="-122"/>
                    <a:ea typeface="Adobe 宋体 Std L" panose="02020300000000000000" pitchFamily="18" charset="-122"/>
                  </a:rPr>
                  <a:t>是一组节点</a:t>
                </a:r>
                <a:r>
                  <a:rPr lang="zh-CN" altLang="zh-CN" dirty="0" smtClean="0">
                    <a:latin typeface="Adobe 宋体 Std L" panose="02020300000000000000" pitchFamily="18" charset="-122"/>
                    <a:ea typeface="Adobe 宋体 Std L" panose="02020300000000000000" pitchFamily="18" charset="-122"/>
                  </a:rPr>
                  <a:t>，</a:t>
                </a:r>
                <a14:m>
                  <m:oMath xmlns:m="http://schemas.openxmlformats.org/officeDocument/2006/math">
                    <m:r>
                      <a:rPr lang="en-US" altLang="zh-CN" b="0" i="1" smtClean="0">
                        <a:latin typeface="Cambria Math"/>
                        <a:ea typeface="Adobe 宋体 Std L" panose="02020300000000000000" pitchFamily="18" charset="-122"/>
                      </a:rPr>
                      <m:t>𝐸</m:t>
                    </m:r>
                  </m:oMath>
                </a14:m>
                <a:r>
                  <a:rPr lang="zh-CN" altLang="zh-CN" dirty="0" smtClean="0">
                    <a:latin typeface="Adobe 宋体 Std L" panose="02020300000000000000" pitchFamily="18" charset="-122"/>
                    <a:ea typeface="Adobe 宋体 Std L" panose="02020300000000000000" pitchFamily="18" charset="-122"/>
                  </a:rPr>
                  <a:t>是</a:t>
                </a:r>
                <a:r>
                  <a:rPr lang="zh-CN" altLang="zh-CN" dirty="0">
                    <a:latin typeface="Adobe 宋体 Std L" panose="02020300000000000000" pitchFamily="18" charset="-122"/>
                    <a:ea typeface="Adobe 宋体 Std L" panose="02020300000000000000" pitchFamily="18" charset="-122"/>
                  </a:rPr>
                  <a:t>一组边，</a:t>
                </a:r>
                <a14:m>
                  <m:oMath xmlns:m="http://schemas.openxmlformats.org/officeDocument/2006/math">
                    <m:r>
                      <a:rPr lang="en-US" altLang="zh-CN" i="1">
                        <a:latin typeface="Cambria Math" panose="02040503050406030204" pitchFamily="18" charset="0"/>
                      </a:rPr>
                      <m:t>𝒢</m:t>
                    </m:r>
                  </m:oMath>
                </a14:m>
                <a:r>
                  <a:rPr lang="zh-CN" altLang="zh-CN" dirty="0">
                    <a:latin typeface="Adobe 宋体 Std L" panose="02020300000000000000" pitchFamily="18" charset="-122"/>
                    <a:ea typeface="Adobe 宋体 Std L" panose="02020300000000000000" pitchFamily="18" charset="-122"/>
                  </a:rPr>
                  <a:t>是形成的核心</a:t>
                </a:r>
                <a:r>
                  <a:rPr lang="en-US" altLang="zh-CN" dirty="0">
                    <a:latin typeface="Adobe 宋体 Std L" panose="02020300000000000000" pitchFamily="18" charset="-122"/>
                    <a:ea typeface="Adobe 宋体 Std L" panose="02020300000000000000" pitchFamily="18" charset="-122"/>
                  </a:rPr>
                  <a:t>/</a:t>
                </a:r>
                <a:r>
                  <a:rPr lang="zh-CN" altLang="zh-CN" dirty="0">
                    <a:latin typeface="Adobe 宋体 Std L" panose="02020300000000000000" pitchFamily="18" charset="-122"/>
                    <a:ea typeface="Adobe 宋体 Std L" panose="02020300000000000000" pitchFamily="18" charset="-122"/>
                  </a:rPr>
                  <a:t>边缘网络节点</a:t>
                </a:r>
                <a:r>
                  <a:rPr lang="zh-CN" altLang="zh-CN" dirty="0" smtClean="0">
                    <a:latin typeface="Adobe 宋体 Std L" panose="02020300000000000000" pitchFamily="18" charset="-122"/>
                    <a:ea typeface="Adobe 宋体 Std L" panose="02020300000000000000" pitchFamily="18" charset="-122"/>
                  </a:rPr>
                  <a:t>图</a:t>
                </a:r>
                <a:r>
                  <a:rPr lang="zh-CN" altLang="en-US" dirty="0" smtClean="0">
                    <a:latin typeface="Adobe 宋体 Std L" panose="02020300000000000000" pitchFamily="18" charset="-122"/>
                    <a:ea typeface="Adobe 宋体 Std L" panose="02020300000000000000" pitchFamily="18" charset="-122"/>
                  </a:rPr>
                  <a:t>。</a:t>
                </a:r>
                <a:endParaRPr lang="zh-CN" altLang="en-US" sz="2000" dirty="0">
                  <a:latin typeface="Adobe 宋体 Std L" panose="02020300000000000000" pitchFamily="18" charset="-122"/>
                  <a:ea typeface="Adobe 宋体 Std L" panose="02020300000000000000" pitchFamily="18" charset="-122"/>
                </a:endParaRPr>
              </a:p>
            </p:txBody>
          </p:sp>
        </mc:Choice>
        <mc:Fallback xmlns="">
          <p:sp>
            <p:nvSpPr>
              <p:cNvPr id="10" name="文本框 9">
                <a:extLst>
                  <a:ext uri="{FF2B5EF4-FFF2-40B4-BE49-F238E27FC236}">
                    <a16:creationId xmlns:a16="http://schemas.microsoft.com/office/drawing/2014/main" xmlns="" xmlns:a14="http://schemas.microsoft.com/office/drawing/2010/main" id="{2AD75DF6-FFD9-48AF-9CD9-7ACBFF793C97}"/>
                  </a:ext>
                </a:extLst>
              </p:cNvPr>
              <p:cNvSpPr txBox="1">
                <a:spLocks noRot="1" noChangeAspect="1" noMove="1" noResize="1" noEditPoints="1" noAdjustHandles="1" noChangeArrowheads="1" noChangeShapeType="1" noTextEdit="1"/>
              </p:cNvSpPr>
              <p:nvPr/>
            </p:nvSpPr>
            <p:spPr>
              <a:xfrm>
                <a:off x="1038608" y="1471247"/>
                <a:ext cx="10619991" cy="4338495"/>
              </a:xfrm>
              <a:prstGeom prst="rect">
                <a:avLst/>
              </a:prstGeom>
              <a:blipFill rotWithShape="1">
                <a:blip r:embed="rId4"/>
                <a:stretch>
                  <a:fillRect l="-459" r="-517" b="-42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820499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4351626"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03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核心</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边缘网络分类技术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38609" y="1487385"/>
            <a:ext cx="10616899" cy="684931"/>
          </a:xfrm>
          <a:prstGeom prst="rect">
            <a:avLst/>
          </a:prstGeom>
        </p:spPr>
        <p:txBody>
          <a:bodyPr wrap="square">
            <a:spAutoFit/>
          </a:bodyPr>
          <a:lstStyle/>
          <a:p>
            <a:pPr>
              <a:lnSpc>
                <a:spcPct val="125000"/>
              </a:lnSpc>
            </a:pPr>
            <a:r>
              <a:rPr lang="zh-CN" altLang="en-US" sz="1600" dirty="0">
                <a:latin typeface="Adobe 宋体 Std L" panose="02020300000000000000" pitchFamily="18" charset="-122"/>
                <a:ea typeface="Adobe 宋体 Std L" panose="02020300000000000000" pitchFamily="18" charset="-122"/>
              </a:rPr>
              <a:t>         在核心</a:t>
            </a:r>
            <a:r>
              <a:rPr lang="en-US" altLang="zh-CN" sz="1600" dirty="0">
                <a:latin typeface="Adobe 宋体 Std L" panose="02020300000000000000" pitchFamily="18" charset="-122"/>
                <a:ea typeface="Adobe 宋体 Std L" panose="02020300000000000000" pitchFamily="18" charset="-122"/>
              </a:rPr>
              <a:t>/</a:t>
            </a:r>
            <a:r>
              <a:rPr lang="zh-CN" altLang="en-US" sz="1600" dirty="0">
                <a:latin typeface="Adobe 宋体 Std L" panose="02020300000000000000" pitchFamily="18" charset="-122"/>
                <a:ea typeface="Adobe 宋体 Std L" panose="02020300000000000000" pitchFamily="18" charset="-122"/>
              </a:rPr>
              <a:t>边缘网络中可看出，核心节点（正常类别）之间的连接很紧密，核心度很高，边缘节点（感染新冠的类别）的连接很少，彼此支架你很少连接，核心度很低。</a:t>
            </a:r>
            <a:endParaRPr lang="en-US" altLang="zh-CN" sz="1600" dirty="0">
              <a:latin typeface="Adobe 宋体 Std L" panose="02020300000000000000" pitchFamily="18" charset="-122"/>
              <a:ea typeface="Adobe 宋体 Std L" panose="02020300000000000000" pitchFamily="18" charset="-122"/>
            </a:endParaRPr>
          </a:p>
        </p:txBody>
      </p:sp>
      <p:pic>
        <p:nvPicPr>
          <p:cNvPr id="7" name="图片 6">
            <a:extLst>
              <a:ext uri="{FF2B5EF4-FFF2-40B4-BE49-F238E27FC236}">
                <a16:creationId xmlns="" xmlns:a16="http://schemas.microsoft.com/office/drawing/2014/main" id="{91D76735-E9A5-4B6C-AB80-FEF82484864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51999" y="2348484"/>
            <a:ext cx="3657600" cy="3657600"/>
          </a:xfrm>
          <a:prstGeom prst="rect">
            <a:avLst/>
          </a:prstGeom>
        </p:spPr>
      </p:pic>
      <p:pic>
        <p:nvPicPr>
          <p:cNvPr id="8" name="图片 7">
            <a:extLst>
              <a:ext uri="{FF2B5EF4-FFF2-40B4-BE49-F238E27FC236}">
                <a16:creationId xmlns="" xmlns:a16="http://schemas.microsoft.com/office/drawing/2014/main" id="{C17625E6-53BC-4AF0-BA46-F1CB71C8C73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62175" y="2348484"/>
            <a:ext cx="3657600" cy="3657600"/>
          </a:xfrm>
          <a:prstGeom prst="rect">
            <a:avLst/>
          </a:prstGeom>
        </p:spPr>
      </p:pic>
      <p:sp>
        <p:nvSpPr>
          <p:cNvPr id="10" name="矩形 9">
            <a:extLst>
              <a:ext uri="{FF2B5EF4-FFF2-40B4-BE49-F238E27FC236}">
                <a16:creationId xmlns="" xmlns:a16="http://schemas.microsoft.com/office/drawing/2014/main" id="{CBAA7779-E412-48F5-BDB2-390F6CF5174A}"/>
              </a:ext>
            </a:extLst>
          </p:cNvPr>
          <p:cNvSpPr/>
          <p:nvPr/>
        </p:nvSpPr>
        <p:spPr>
          <a:xfrm>
            <a:off x="1041701" y="1004322"/>
            <a:ext cx="5570756" cy="369332"/>
          </a:xfrm>
          <a:prstGeom prst="rect">
            <a:avLst/>
          </a:prstGeom>
        </p:spPr>
        <p:txBody>
          <a:bodyPr wrap="none">
            <a:spAutoFit/>
          </a:bodyPr>
          <a:lstStyle/>
          <a:p>
            <a:r>
              <a:rPr lang="zh-CN" altLang="en-US" sz="1800" dirty="0">
                <a:latin typeface="+mj-ea"/>
                <a:ea typeface="+mj-ea"/>
              </a:rPr>
              <a:t>最佳的核心</a:t>
            </a:r>
            <a:r>
              <a:rPr lang="en-US" altLang="zh-CN" sz="1800" dirty="0">
                <a:latin typeface="+mj-ea"/>
                <a:ea typeface="+mj-ea"/>
              </a:rPr>
              <a:t>/</a:t>
            </a:r>
            <a:r>
              <a:rPr lang="zh-CN" altLang="en-US" sz="1800" dirty="0">
                <a:latin typeface="+mj-ea"/>
                <a:ea typeface="+mj-ea"/>
              </a:rPr>
              <a:t>边缘网络节点图与其对应的邻接矩阵图</a:t>
            </a:r>
            <a:endParaRPr lang="en-US" altLang="zh-CN" dirty="0">
              <a:latin typeface="+mj-ea"/>
              <a:ea typeface="+mj-ea"/>
            </a:endParaRPr>
          </a:p>
        </p:txBody>
      </p:sp>
    </p:spTree>
    <p:extLst>
      <p:ext uri="{BB962C8B-B14F-4D97-AF65-F5344CB8AC3E}">
        <p14:creationId xmlns:p14="http://schemas.microsoft.com/office/powerpoint/2010/main" val="1227525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325638"/>
            <a:ext cx="1068387" cy="241300"/>
          </a:xfrm>
          <a:prstGeom prst="rect">
            <a:avLst/>
          </a:prstGeom>
          <a:noFill/>
          <a:ln w="9525">
            <a:noFill/>
          </a:ln>
        </p:spPr>
      </p:pic>
      <p:sp>
        <p:nvSpPr>
          <p:cNvPr id="12" name="Title 2">
            <a:extLst>
              <a:ext uri="{FF2B5EF4-FFF2-40B4-BE49-F238E27FC236}">
                <a16:creationId xmlns="" xmlns:a16="http://schemas.microsoft.com/office/drawing/2014/main" id="{C75E33D0-2E29-4B44-BAFA-8E25B4873890}"/>
              </a:ext>
            </a:extLst>
          </p:cNvPr>
          <p:cNvSpPr txBox="1">
            <a:spLocks/>
          </p:cNvSpPr>
          <p:nvPr/>
        </p:nvSpPr>
        <p:spPr>
          <a:xfrm>
            <a:off x="6872620" y="1105244"/>
            <a:ext cx="2279940" cy="52120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200" b="1" dirty="0">
                <a:latin typeface="微软雅黑" panose="020B0503020204020204" pitchFamily="34" charset="-122"/>
                <a:ea typeface="微软雅黑" panose="020B0503020204020204" pitchFamily="34" charset="-122"/>
              </a:rPr>
              <a:t>      目    录</a:t>
            </a:r>
            <a:endParaRPr lang="en-US" sz="2200" b="1" dirty="0">
              <a:latin typeface="微软雅黑" panose="020B0503020204020204" pitchFamily="34" charset="-122"/>
              <a:ea typeface="微软雅黑" panose="020B0503020204020204" pitchFamily="34" charset="-122"/>
            </a:endParaRPr>
          </a:p>
        </p:txBody>
      </p:sp>
      <p:sp>
        <p:nvSpPr>
          <p:cNvPr id="16" name="矩形 15">
            <a:extLst>
              <a:ext uri="{FF2B5EF4-FFF2-40B4-BE49-F238E27FC236}">
                <a16:creationId xmlns="" xmlns:a16="http://schemas.microsoft.com/office/drawing/2014/main" id="{5884B74B-8A7E-4B21-91EC-6B04C71BF296}"/>
              </a:ext>
            </a:extLst>
          </p:cNvPr>
          <p:cNvSpPr/>
          <p:nvPr/>
        </p:nvSpPr>
        <p:spPr>
          <a:xfrm>
            <a:off x="6129825" y="1813571"/>
            <a:ext cx="1766979" cy="400110"/>
          </a:xfrm>
          <a:prstGeom prst="rect">
            <a:avLst/>
          </a:prstGeom>
        </p:spPr>
        <p:txBody>
          <a:bodyPr wrap="none" lIns="90000">
            <a:spAutoFit/>
          </a:bodyPr>
          <a:lstStyle/>
          <a:p>
            <a:r>
              <a:rPr lang="en-US" altLang="zh-CN" sz="2000" dirty="0">
                <a:solidFill>
                  <a:schemeClr val="bg2">
                    <a:lumMod val="50000"/>
                  </a:schemeClr>
                </a:solidFill>
                <a:latin typeface="+mj-ea"/>
                <a:ea typeface="+mj-ea"/>
              </a:rPr>
              <a:t>01</a:t>
            </a:r>
            <a:r>
              <a:rPr lang="zh-CN" altLang="en-US" sz="2000" dirty="0">
                <a:solidFill>
                  <a:schemeClr val="bg2">
                    <a:lumMod val="50000"/>
                  </a:schemeClr>
                </a:solidFill>
                <a:latin typeface="+mj-ea"/>
                <a:ea typeface="+mj-ea"/>
              </a:rPr>
              <a:t>：研究背景</a:t>
            </a:r>
            <a:endParaRPr lang="zh-CN" altLang="en-US" sz="2000" dirty="0">
              <a:solidFill>
                <a:schemeClr val="bg2">
                  <a:lumMod val="50000"/>
                </a:schemeClr>
              </a:solidFill>
              <a:effectLst/>
              <a:latin typeface="+mj-ea"/>
              <a:ea typeface="+mj-ea"/>
            </a:endParaRPr>
          </a:p>
        </p:txBody>
      </p:sp>
      <p:sp>
        <p:nvSpPr>
          <p:cNvPr id="18" name="矩形 17">
            <a:extLst>
              <a:ext uri="{FF2B5EF4-FFF2-40B4-BE49-F238E27FC236}">
                <a16:creationId xmlns="" xmlns:a16="http://schemas.microsoft.com/office/drawing/2014/main" id="{4375EB63-DFEC-4E7E-878A-BBD4EAA33E0C}"/>
              </a:ext>
            </a:extLst>
          </p:cNvPr>
          <p:cNvSpPr/>
          <p:nvPr/>
        </p:nvSpPr>
        <p:spPr>
          <a:xfrm>
            <a:off x="6130733" y="2319660"/>
            <a:ext cx="1766979" cy="400110"/>
          </a:xfrm>
          <a:prstGeom prst="rect">
            <a:avLst/>
          </a:prstGeom>
        </p:spPr>
        <p:txBody>
          <a:bodyPr wrap="none" lIns="90000">
            <a:spAutoFit/>
          </a:bodyPr>
          <a:lstStyle/>
          <a:p>
            <a:r>
              <a:rPr lang="en-US" altLang="zh-CN" sz="2000" dirty="0">
                <a:solidFill>
                  <a:schemeClr val="bg2">
                    <a:lumMod val="50000"/>
                  </a:schemeClr>
                </a:solidFill>
                <a:latin typeface="+mj-ea"/>
                <a:ea typeface="+mj-ea"/>
              </a:rPr>
              <a:t>02</a:t>
            </a:r>
            <a:r>
              <a:rPr lang="zh-CN" altLang="en-US" sz="2000" dirty="0">
                <a:solidFill>
                  <a:schemeClr val="bg2">
                    <a:lumMod val="50000"/>
                  </a:schemeClr>
                </a:solidFill>
                <a:latin typeface="+mj-ea"/>
                <a:ea typeface="+mj-ea"/>
              </a:rPr>
              <a:t>：特征提取</a:t>
            </a:r>
            <a:endParaRPr lang="zh-CN" altLang="en-US" sz="2000" dirty="0">
              <a:solidFill>
                <a:schemeClr val="bg2">
                  <a:lumMod val="50000"/>
                </a:schemeClr>
              </a:solidFill>
              <a:effectLst/>
              <a:latin typeface="+mj-ea"/>
              <a:ea typeface="+mj-ea"/>
            </a:endParaRPr>
          </a:p>
        </p:txBody>
      </p:sp>
      <p:sp>
        <p:nvSpPr>
          <p:cNvPr id="20" name="矩形 19">
            <a:extLst>
              <a:ext uri="{FF2B5EF4-FFF2-40B4-BE49-F238E27FC236}">
                <a16:creationId xmlns="" xmlns:a16="http://schemas.microsoft.com/office/drawing/2014/main" id="{C2FFC268-E3F5-4418-9AFC-C699289B1161}"/>
              </a:ext>
            </a:extLst>
          </p:cNvPr>
          <p:cNvSpPr/>
          <p:nvPr/>
        </p:nvSpPr>
        <p:spPr>
          <a:xfrm>
            <a:off x="6139760" y="2857623"/>
            <a:ext cx="3414866" cy="400110"/>
          </a:xfrm>
          <a:prstGeom prst="rect">
            <a:avLst/>
          </a:prstGeom>
        </p:spPr>
        <p:txBody>
          <a:bodyPr wrap="none" lIns="90000">
            <a:spAutoFit/>
          </a:bodyPr>
          <a:lstStyle/>
          <a:p>
            <a:r>
              <a:rPr lang="en-US" altLang="zh-CN" sz="2000" dirty="0">
                <a:solidFill>
                  <a:schemeClr val="bg2">
                    <a:lumMod val="50000"/>
                  </a:schemeClr>
                </a:solidFill>
                <a:latin typeface="+mj-ea"/>
                <a:ea typeface="+mj-ea"/>
              </a:rPr>
              <a:t>03</a:t>
            </a:r>
            <a:r>
              <a:rPr lang="zh-CN" altLang="en-US" sz="2000" dirty="0">
                <a:solidFill>
                  <a:schemeClr val="bg2">
                    <a:lumMod val="50000"/>
                  </a:schemeClr>
                </a:solidFill>
                <a:latin typeface="+mj-ea"/>
                <a:ea typeface="+mj-ea"/>
              </a:rPr>
              <a:t>：核心</a:t>
            </a:r>
            <a:r>
              <a:rPr lang="en-US" altLang="zh-CN" sz="2000" dirty="0">
                <a:solidFill>
                  <a:schemeClr val="bg2">
                    <a:lumMod val="50000"/>
                  </a:schemeClr>
                </a:solidFill>
                <a:latin typeface="+mj-ea"/>
                <a:ea typeface="+mj-ea"/>
              </a:rPr>
              <a:t>/</a:t>
            </a:r>
            <a:r>
              <a:rPr lang="zh-CN" altLang="en-US" sz="2000" dirty="0">
                <a:solidFill>
                  <a:schemeClr val="bg2">
                    <a:lumMod val="50000"/>
                  </a:schemeClr>
                </a:solidFill>
                <a:latin typeface="+mj-ea"/>
                <a:ea typeface="+mj-ea"/>
              </a:rPr>
              <a:t>边缘网络分类技术</a:t>
            </a:r>
            <a:endParaRPr lang="zh-CN" altLang="en-US" sz="2000" dirty="0">
              <a:solidFill>
                <a:schemeClr val="bg2">
                  <a:lumMod val="50000"/>
                </a:schemeClr>
              </a:solidFill>
              <a:effectLst/>
              <a:latin typeface="+mj-ea"/>
              <a:ea typeface="+mj-ea"/>
            </a:endParaRPr>
          </a:p>
        </p:txBody>
      </p:sp>
      <p:sp>
        <p:nvSpPr>
          <p:cNvPr id="22" name="矩形 21">
            <a:extLst>
              <a:ext uri="{FF2B5EF4-FFF2-40B4-BE49-F238E27FC236}">
                <a16:creationId xmlns="" xmlns:a16="http://schemas.microsoft.com/office/drawing/2014/main" id="{9B443B00-F746-41EA-B6D3-031B5BE634C8}"/>
              </a:ext>
            </a:extLst>
          </p:cNvPr>
          <p:cNvSpPr/>
          <p:nvPr/>
        </p:nvSpPr>
        <p:spPr>
          <a:xfrm flipH="1">
            <a:off x="6142126" y="3380186"/>
            <a:ext cx="3621306" cy="400110"/>
          </a:xfrm>
          <a:prstGeom prst="rect">
            <a:avLst/>
          </a:prstGeom>
        </p:spPr>
        <p:txBody>
          <a:bodyPr wrap="square" lIns="90000">
            <a:spAutoFit/>
          </a:bodyPr>
          <a:lstStyle/>
          <a:p>
            <a:r>
              <a:rPr lang="en-US" altLang="zh-CN" sz="2000" dirty="0">
                <a:solidFill>
                  <a:schemeClr val="bg2">
                    <a:lumMod val="50000"/>
                  </a:schemeClr>
                </a:solidFill>
                <a:latin typeface="+mj-ea"/>
                <a:ea typeface="+mj-ea"/>
              </a:rPr>
              <a:t>04</a:t>
            </a:r>
            <a:r>
              <a:rPr lang="zh-CN" altLang="en-US" sz="2000" dirty="0">
                <a:solidFill>
                  <a:schemeClr val="bg2">
                    <a:lumMod val="50000"/>
                  </a:schemeClr>
                </a:solidFill>
                <a:latin typeface="+mj-ea"/>
                <a:ea typeface="+mj-ea"/>
              </a:rPr>
              <a:t>：创新与改进</a:t>
            </a:r>
            <a:endParaRPr lang="zh-CN" altLang="en-US" sz="2000" dirty="0">
              <a:solidFill>
                <a:schemeClr val="bg2">
                  <a:lumMod val="50000"/>
                </a:schemeClr>
              </a:solidFill>
              <a:effectLst/>
              <a:latin typeface="+mj-ea"/>
              <a:ea typeface="+mj-ea"/>
            </a:endParaRPr>
          </a:p>
        </p:txBody>
      </p:sp>
      <p:sp>
        <p:nvSpPr>
          <p:cNvPr id="27" name="矩形 26">
            <a:extLst>
              <a:ext uri="{FF2B5EF4-FFF2-40B4-BE49-F238E27FC236}">
                <a16:creationId xmlns="" xmlns:a16="http://schemas.microsoft.com/office/drawing/2014/main" id="{D53E0E16-2D2E-4CD2-8A5E-6F0F93BD8377}"/>
              </a:ext>
            </a:extLst>
          </p:cNvPr>
          <p:cNvSpPr/>
          <p:nvPr/>
        </p:nvSpPr>
        <p:spPr>
          <a:xfrm>
            <a:off x="5840951" y="1928831"/>
            <a:ext cx="182410" cy="169619"/>
          </a:xfrm>
          <a:prstGeom prst="rect">
            <a:avLst/>
          </a:prstGeom>
          <a:solidFill>
            <a:srgbClr val="40495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8" name="矩形 27">
            <a:extLst>
              <a:ext uri="{FF2B5EF4-FFF2-40B4-BE49-F238E27FC236}">
                <a16:creationId xmlns="" xmlns:a16="http://schemas.microsoft.com/office/drawing/2014/main" id="{F35FA1DE-92A1-4AA6-B176-2D98032344C6}"/>
              </a:ext>
            </a:extLst>
          </p:cNvPr>
          <p:cNvSpPr/>
          <p:nvPr/>
        </p:nvSpPr>
        <p:spPr>
          <a:xfrm>
            <a:off x="5840951" y="2983090"/>
            <a:ext cx="182410" cy="169619"/>
          </a:xfrm>
          <a:prstGeom prst="rect">
            <a:avLst/>
          </a:prstGeom>
          <a:solidFill>
            <a:srgbClr val="40495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9" name="矩形 28">
            <a:extLst>
              <a:ext uri="{FF2B5EF4-FFF2-40B4-BE49-F238E27FC236}">
                <a16:creationId xmlns="" xmlns:a16="http://schemas.microsoft.com/office/drawing/2014/main" id="{E4A27090-CB81-4977-80B6-BAC5F9850C97}"/>
              </a:ext>
            </a:extLst>
          </p:cNvPr>
          <p:cNvSpPr/>
          <p:nvPr/>
        </p:nvSpPr>
        <p:spPr>
          <a:xfrm>
            <a:off x="5840951" y="2445204"/>
            <a:ext cx="182410" cy="169619"/>
          </a:xfrm>
          <a:prstGeom prst="rect">
            <a:avLst/>
          </a:prstGeom>
          <a:solidFill>
            <a:srgbClr val="40495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0" name="矩形 29">
            <a:extLst>
              <a:ext uri="{FF2B5EF4-FFF2-40B4-BE49-F238E27FC236}">
                <a16:creationId xmlns="" xmlns:a16="http://schemas.microsoft.com/office/drawing/2014/main" id="{3D648758-9E1F-42D3-842E-3541FB0A4C2B}"/>
              </a:ext>
            </a:extLst>
          </p:cNvPr>
          <p:cNvSpPr/>
          <p:nvPr/>
        </p:nvSpPr>
        <p:spPr>
          <a:xfrm>
            <a:off x="5842741" y="3468982"/>
            <a:ext cx="182410" cy="169619"/>
          </a:xfrm>
          <a:prstGeom prst="rect">
            <a:avLst/>
          </a:prstGeom>
          <a:solidFill>
            <a:srgbClr val="40495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40" name="图片 40"/>
          <p:cNvPicPr>
            <a:picLocks noChangeAspect="1"/>
          </p:cNvPicPr>
          <p:nvPr/>
        </p:nvPicPr>
        <p:blipFill>
          <a:blip r:embed="rId4"/>
          <a:stretch>
            <a:fillRect/>
          </a:stretch>
        </p:blipFill>
        <p:spPr>
          <a:xfrm>
            <a:off x="0" y="0"/>
            <a:ext cx="3414713" cy="6858000"/>
          </a:xfrm>
          <a:prstGeom prst="rect">
            <a:avLst/>
          </a:prstGeom>
          <a:noFill/>
          <a:ln w="9525">
            <a:noFill/>
          </a:ln>
        </p:spPr>
      </p:pic>
      <p:sp>
        <p:nvSpPr>
          <p:cNvPr id="41" name="矩形 40"/>
          <p:cNvSpPr/>
          <p:nvPr/>
        </p:nvSpPr>
        <p:spPr>
          <a:xfrm>
            <a:off x="0" y="-48814"/>
            <a:ext cx="3414713" cy="6858000"/>
          </a:xfrm>
          <a:prstGeom prst="rect">
            <a:avLst/>
          </a:prstGeom>
          <a:solidFill>
            <a:schemeClr val="tx1">
              <a:lumMod val="85000"/>
              <a:lumOff val="15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Segoe UI" pitchFamily="34" charset="0"/>
              <a:ea typeface="微软雅黑" charset="-122"/>
              <a:sym typeface="Segoe UI" pitchFamily="34" charset="0"/>
            </a:endParaRPr>
          </a:p>
        </p:txBody>
      </p:sp>
      <p:grpSp>
        <p:nvGrpSpPr>
          <p:cNvPr id="45" name="组合 4"/>
          <p:cNvGrpSpPr/>
          <p:nvPr/>
        </p:nvGrpSpPr>
        <p:grpSpPr>
          <a:xfrm>
            <a:off x="307832" y="789848"/>
            <a:ext cx="2880000" cy="1152000"/>
            <a:chOff x="267207" y="898785"/>
            <a:chExt cx="2850891" cy="1151421"/>
          </a:xfrm>
        </p:grpSpPr>
        <p:sp>
          <p:nvSpPr>
            <p:cNvPr id="46" name="TextBox 2"/>
            <p:cNvSpPr txBox="1"/>
            <p:nvPr/>
          </p:nvSpPr>
          <p:spPr>
            <a:xfrm>
              <a:off x="267207" y="997306"/>
              <a:ext cx="2850891" cy="748290"/>
            </a:xfrm>
            <a:prstGeom prst="rect">
              <a:avLst/>
            </a:prstGeom>
            <a:noFill/>
          </p:spPr>
          <p:txBody>
            <a:bodyPr wrap="square" rtlCol="0">
              <a:spAutoFit/>
            </a:bodyPr>
            <a:lstStyle/>
            <a:p>
              <a:pPr fontAlgn="auto"/>
              <a:r>
                <a:rPr lang="zh-CN" altLang="en-US" sz="4265" b="1" noProof="1">
                  <a:solidFill>
                    <a:srgbClr val="E94816"/>
                  </a:solidFill>
                  <a:latin typeface="Segoe UI" pitchFamily="34" charset="0"/>
                  <a:ea typeface="微软雅黑" charset="-122"/>
                  <a:sym typeface="Segoe UI" pitchFamily="34" charset="0"/>
                </a:rPr>
                <a:t>  </a:t>
              </a:r>
              <a:endParaRPr lang="zh-CN" altLang="en-US" sz="2800" b="1" noProof="1">
                <a:solidFill>
                  <a:srgbClr val="E94816"/>
                </a:solidFill>
                <a:latin typeface="Segoe UI" pitchFamily="34" charset="0"/>
                <a:ea typeface="微软雅黑" charset="-122"/>
                <a:sym typeface="Segoe UI" pitchFamily="34" charset="0"/>
              </a:endParaRPr>
            </a:p>
          </p:txBody>
        </p:sp>
        <p:cxnSp>
          <p:nvCxnSpPr>
            <p:cNvPr id="47" name="直接连接符 10"/>
            <p:cNvCxnSpPr/>
            <p:nvPr/>
          </p:nvCxnSpPr>
          <p:spPr>
            <a:xfrm>
              <a:off x="541789" y="898785"/>
              <a:ext cx="0" cy="115142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直接连接符 26"/>
            <p:cNvCxnSpPr/>
            <p:nvPr/>
          </p:nvCxnSpPr>
          <p:spPr>
            <a:xfrm>
              <a:off x="334958" y="1737179"/>
              <a:ext cx="260143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8" name="图片 38">
            <a:extLst>
              <a:ext uri="{FF2B5EF4-FFF2-40B4-BE49-F238E27FC236}">
                <a16:creationId xmlns="" xmlns:a16="http://schemas.microsoft.com/office/drawing/2014/main" id="{B7E7830D-7B5D-4D4D-A788-2C8BF8338868}"/>
              </a:ext>
            </a:extLst>
          </p:cNvPr>
          <p:cNvPicPr>
            <a:picLocks noChangeAspect="1"/>
          </p:cNvPicPr>
          <p:nvPr/>
        </p:nvPicPr>
        <p:blipFill>
          <a:blip r:embed="rId3"/>
          <a:stretch>
            <a:fillRect/>
          </a:stretch>
        </p:blipFill>
        <p:spPr>
          <a:xfrm>
            <a:off x="764216" y="988350"/>
            <a:ext cx="2061062" cy="465500"/>
          </a:xfrm>
          <a:prstGeom prst="rect">
            <a:avLst/>
          </a:prstGeom>
          <a:noFill/>
          <a:ln w="9525">
            <a:noFill/>
          </a:ln>
        </p:spPr>
      </p:pic>
    </p:spTree>
    <p:extLst>
      <p:ext uri="{BB962C8B-B14F-4D97-AF65-F5344CB8AC3E}">
        <p14:creationId xmlns:p14="http://schemas.microsoft.com/office/powerpoint/2010/main" val="2783417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0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444589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03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核心</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边缘网络分类技术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10" name="矩形 9">
            <a:extLst>
              <a:ext uri="{FF2B5EF4-FFF2-40B4-BE49-F238E27FC236}">
                <a16:creationId xmlns="" xmlns:a16="http://schemas.microsoft.com/office/drawing/2014/main" id="{42506365-AAB7-4D0C-B7BB-78E0A9A9B266}"/>
              </a:ext>
            </a:extLst>
          </p:cNvPr>
          <p:cNvSpPr/>
          <p:nvPr/>
        </p:nvSpPr>
        <p:spPr>
          <a:xfrm>
            <a:off x="1038609" y="1138374"/>
            <a:ext cx="1107996" cy="369332"/>
          </a:xfrm>
          <a:prstGeom prst="rect">
            <a:avLst/>
          </a:prstGeom>
        </p:spPr>
        <p:txBody>
          <a:bodyPr wrap="none">
            <a:spAutoFit/>
          </a:bodyPr>
          <a:lstStyle/>
          <a:p>
            <a:r>
              <a:rPr lang="zh-CN" altLang="en-US" dirty="0"/>
              <a:t>分类阶段</a:t>
            </a:r>
            <a:endParaRPr lang="en-US" altLang="zh-CN" dirty="0"/>
          </a:p>
        </p:txBody>
      </p:sp>
      <mc:AlternateContent xmlns:mc="http://schemas.openxmlformats.org/markup-compatibility/2006" xmlns:a14="http://schemas.microsoft.com/office/drawing/2010/main">
        <mc:Choice Requires="a14">
          <p:sp>
            <p:nvSpPr>
              <p:cNvPr id="11" name="文本框 10">
                <a:extLst>
                  <a:ext uri="{FF2B5EF4-FFF2-40B4-BE49-F238E27FC236}">
                    <a16:creationId xmlns="" xmlns:a16="http://schemas.microsoft.com/office/drawing/2014/main" id="{558DAA68-A196-4017-91A1-46E73FA9A86B}"/>
                  </a:ext>
                </a:extLst>
              </p:cNvPr>
              <p:cNvSpPr txBox="1"/>
              <p:nvPr/>
            </p:nvSpPr>
            <p:spPr>
              <a:xfrm>
                <a:off x="1038610" y="1712128"/>
                <a:ext cx="10619990" cy="2862322"/>
              </a:xfrm>
              <a:prstGeom prst="rect">
                <a:avLst/>
              </a:prstGeom>
              <a:noFill/>
            </p:spPr>
            <p:txBody>
              <a:bodyPr wrap="square">
                <a:spAutoFit/>
              </a:bodyPr>
              <a:lstStyle/>
              <a:p>
                <a:pPr indent="304800" algn="just">
                  <a:lnSpc>
                    <a:spcPct val="125000"/>
                  </a:lnSpc>
                </a:pPr>
                <a:r>
                  <a:rPr lang="en-US" altLang="zh-CN" sz="1800" kern="100" dirty="0" smtClean="0">
                    <a:solidFill>
                      <a:srgbClr val="000000"/>
                    </a:solidFill>
                    <a:effectLst/>
                    <a:latin typeface="Times New Roman" panose="02020603050405020304" pitchFamily="18" charset="0"/>
                    <a:ea typeface="宋体" panose="02010600030101010101" pitchFamily="2" charset="-122"/>
                  </a:rPr>
                  <a:t>   </a:t>
                </a:r>
                <a:r>
                  <a:rPr lang="zh-CN" altLang="zh-CN" sz="1800" kern="100" dirty="0" smtClean="0">
                    <a:solidFill>
                      <a:srgbClr val="000000"/>
                    </a:solidFill>
                    <a:effectLst/>
                    <a:latin typeface="Times New Roman" panose="02020603050405020304" pitchFamily="18" charset="0"/>
                    <a:ea typeface="宋体" panose="02010600030101010101" pitchFamily="2" charset="-122"/>
                  </a:rPr>
                  <a:t>在</a:t>
                </a:r>
                <a:r>
                  <a:rPr lang="zh-CN" altLang="zh-CN" sz="1800" kern="100" dirty="0">
                    <a:solidFill>
                      <a:srgbClr val="000000"/>
                    </a:solidFill>
                    <a:effectLst/>
                    <a:latin typeface="Times New Roman" panose="02020603050405020304" pitchFamily="18" charset="0"/>
                    <a:ea typeface="宋体" panose="02010600030101010101" pitchFamily="2" charset="-122"/>
                  </a:rPr>
                  <a:t>分类阶段，将测试数据样本</a:t>
                </a:r>
                <a:r>
                  <a:rPr lang="en-US" altLang="zh-CN" sz="1800" i="1" kern="100" dirty="0">
                    <a:solidFill>
                      <a:srgbClr val="000000"/>
                    </a:solidFill>
                    <a:effectLst/>
                    <a:latin typeface="Times New Roman" panose="02020603050405020304" pitchFamily="18" charset="0"/>
                    <a:ea typeface="宋体" panose="02010600030101010101" pitchFamily="2" charset="-122"/>
                  </a:rPr>
                  <a:t>x</a:t>
                </a:r>
                <a:r>
                  <a:rPr lang="zh-CN" altLang="zh-CN" sz="1800" kern="100" dirty="0">
                    <a:solidFill>
                      <a:srgbClr val="000000"/>
                    </a:solidFill>
                    <a:effectLst/>
                    <a:latin typeface="Times New Roman" panose="02020603050405020304" pitchFamily="18" charset="0"/>
                    <a:ea typeface="宋体" panose="02010600030101010101" pitchFamily="2" charset="-122"/>
                  </a:rPr>
                  <a:t>插入到训练集构建的核心</a:t>
                </a:r>
                <a:r>
                  <a:rPr lang="en-US" altLang="zh-CN" sz="1800" kern="100" dirty="0">
                    <a:solidFill>
                      <a:srgbClr val="000000"/>
                    </a:solidFill>
                    <a:effectLst/>
                    <a:latin typeface="Times New Roman" panose="02020603050405020304" pitchFamily="18" charset="0"/>
                    <a:ea typeface="宋体" panose="02010600030101010101" pitchFamily="2" charset="-122"/>
                  </a:rPr>
                  <a:t>/</a:t>
                </a:r>
                <a:r>
                  <a:rPr lang="zh-CN" altLang="zh-CN" sz="1800" kern="100" dirty="0">
                    <a:solidFill>
                      <a:srgbClr val="000000"/>
                    </a:solidFill>
                    <a:effectLst/>
                    <a:latin typeface="Times New Roman" panose="02020603050405020304" pitchFamily="18" charset="0"/>
                    <a:ea typeface="宋体" panose="02010600030101010101" pitchFamily="2" charset="-122"/>
                  </a:rPr>
                  <a:t>边缘网络中，然后计算其核心度。如果测试样本具有较高的核心度，则将其分类为核心类别（即正常类），否则，将其分类为边缘类（即</a:t>
                </a:r>
                <a:r>
                  <a:rPr lang="zh-CN" altLang="en-US" sz="1800" kern="100" dirty="0">
                    <a:solidFill>
                      <a:srgbClr val="000000"/>
                    </a:solidFill>
                    <a:effectLst/>
                    <a:latin typeface="Times New Roman" panose="02020603050405020304" pitchFamily="18" charset="0"/>
                    <a:ea typeface="宋体" panose="02010600030101010101" pitchFamily="2" charset="-122"/>
                  </a:rPr>
                  <a:t>新冠</a:t>
                </a:r>
                <a:r>
                  <a:rPr lang="zh-CN" altLang="zh-CN" sz="1800" kern="100" dirty="0">
                    <a:solidFill>
                      <a:srgbClr val="000000"/>
                    </a:solidFill>
                    <a:effectLst/>
                    <a:latin typeface="Times New Roman" panose="02020603050405020304" pitchFamily="18" charset="0"/>
                    <a:ea typeface="宋体" panose="02010600030101010101" pitchFamily="2" charset="-122"/>
                  </a:rPr>
                  <a:t>类）</a:t>
                </a:r>
                <a:r>
                  <a:rPr lang="zh-CN" altLang="zh-CN" sz="1800" kern="100" dirty="0" smtClean="0">
                    <a:solidFill>
                      <a:srgbClr val="000000"/>
                    </a:solidFill>
                    <a:effectLst/>
                    <a:latin typeface="Times New Roman" panose="02020603050405020304" pitchFamily="18" charset="0"/>
                    <a:ea typeface="宋体" panose="02010600030101010101" pitchFamily="2" charset="-122"/>
                  </a:rPr>
                  <a:t>。</a:t>
                </a:r>
                <a:r>
                  <a:rPr lang="en-US" altLang="zh-CN" sz="1800" kern="100" dirty="0" smtClean="0">
                    <a:solidFill>
                      <a:srgbClr val="000000"/>
                    </a:solidFill>
                    <a:effectLst/>
                    <a:latin typeface="Times New Roman" panose="02020603050405020304" pitchFamily="18" charset="0"/>
                    <a:ea typeface="宋体" panose="02010600030101010101" pitchFamily="2" charset="-122"/>
                  </a:rPr>
                  <a:t>              </a:t>
                </a:r>
              </a:p>
              <a:p>
                <a:pPr indent="304800" algn="just">
                  <a:lnSpc>
                    <a:spcPct val="125000"/>
                  </a:lnSpc>
                </a:pPr>
                <a:r>
                  <a:rPr lang="en-US" altLang="zh-CN" kern="100" dirty="0">
                    <a:solidFill>
                      <a:srgbClr val="000000"/>
                    </a:solidFill>
                    <a:latin typeface="Times New Roman" panose="02020603050405020304" pitchFamily="18" charset="0"/>
                    <a:ea typeface="宋体" panose="02010600030101010101" pitchFamily="2" charset="-122"/>
                  </a:rPr>
                  <a:t> </a:t>
                </a:r>
                <a:r>
                  <a:rPr lang="en-US" altLang="zh-CN" kern="100" dirty="0" smtClean="0">
                    <a:solidFill>
                      <a:srgbClr val="000000"/>
                    </a:solidFill>
                    <a:latin typeface="Times New Roman" panose="02020603050405020304" pitchFamily="18" charset="0"/>
                    <a:ea typeface="宋体" panose="02010600030101010101" pitchFamily="2" charset="-122"/>
                  </a:rPr>
                  <a:t> </a:t>
                </a:r>
                <a:r>
                  <a:rPr lang="zh-CN" altLang="en-US" sz="1800" kern="100" dirty="0" smtClean="0">
                    <a:solidFill>
                      <a:srgbClr val="000000"/>
                    </a:solidFill>
                    <a:effectLst/>
                    <a:latin typeface="Times New Roman" panose="02020603050405020304" pitchFamily="18" charset="0"/>
                    <a:ea typeface="宋体" panose="02010600030101010101" pitchFamily="2" charset="-122"/>
                  </a:rPr>
                  <a:t>我们</a:t>
                </a:r>
                <a:r>
                  <a:rPr lang="zh-CN" altLang="zh-CN" sz="1800" kern="100" dirty="0">
                    <a:solidFill>
                      <a:srgbClr val="000000"/>
                    </a:solidFill>
                    <a:effectLst/>
                    <a:latin typeface="Times New Roman" panose="02020603050405020304" pitchFamily="18" charset="0"/>
                    <a:ea typeface="宋体" panose="02010600030101010101" pitchFamily="2" charset="-122"/>
                  </a:rPr>
                  <a:t>使用</a:t>
                </a:r>
                <a14:m>
                  <m:oMath xmlns:m="http://schemas.openxmlformats.org/officeDocument/2006/math">
                    <m:r>
                      <a:rPr lang="en-US" altLang="zh-CN" sz="1800" i="1" kern="100">
                        <a:solidFill>
                          <a:srgbClr val="000000"/>
                        </a:solidFill>
                        <a:effectLst/>
                        <a:latin typeface="Cambria Math" panose="02040503050406030204" pitchFamily="18" charset="0"/>
                        <a:ea typeface="宋体" panose="02010600030101010101" pitchFamily="2" charset="-122"/>
                      </a:rPr>
                      <m:t>𝑘</m:t>
                    </m:r>
                    <m:r>
                      <a:rPr lang="en-US" altLang="zh-CN" sz="1800" i="1" kern="100">
                        <a:solidFill>
                          <a:srgbClr val="000000"/>
                        </a:solidFill>
                        <a:effectLst/>
                        <a:latin typeface="Cambria Math" panose="02040503050406030204" pitchFamily="18" charset="0"/>
                        <a:ea typeface="宋体" panose="02010600030101010101" pitchFamily="2" charset="-122"/>
                      </a:rPr>
                      <m:t>−</m:t>
                    </m:r>
                  </m:oMath>
                </a14:m>
                <a:r>
                  <a:rPr lang="en-US" altLang="zh-CN" sz="1800" i="1" kern="100" dirty="0">
                    <a:solidFill>
                      <a:srgbClr val="000000"/>
                    </a:solidFill>
                    <a:effectLst/>
                    <a:latin typeface="Times New Roman" panose="02020603050405020304" pitchFamily="18" charset="0"/>
                    <a:ea typeface="宋体" panose="02010600030101010101" pitchFamily="2" charset="-122"/>
                  </a:rPr>
                  <a:t>core</a:t>
                </a:r>
                <a:r>
                  <a:rPr lang="zh-CN" altLang="zh-CN" sz="1800" kern="100" dirty="0">
                    <a:solidFill>
                      <a:srgbClr val="000000"/>
                    </a:solidFill>
                    <a:effectLst/>
                    <a:latin typeface="Times New Roman" panose="02020603050405020304" pitchFamily="18" charset="0"/>
                    <a:ea typeface="宋体" panose="02010600030101010101" pitchFamily="2" charset="-122"/>
                  </a:rPr>
                  <a:t>方法来确定节点的核心度，</a:t>
                </a:r>
                <a14:m>
                  <m:oMath xmlns:m="http://schemas.openxmlformats.org/officeDocument/2006/math">
                    <m:r>
                      <a:rPr lang="en-US" altLang="zh-CN" sz="1800" i="1" kern="100">
                        <a:solidFill>
                          <a:srgbClr val="000000"/>
                        </a:solidFill>
                        <a:effectLst/>
                        <a:latin typeface="Cambria Math" panose="02040503050406030204" pitchFamily="18" charset="0"/>
                        <a:ea typeface="宋体" panose="02010600030101010101" pitchFamily="2" charset="-122"/>
                      </a:rPr>
                      <m:t>𝑘</m:t>
                    </m:r>
                    <m:r>
                      <a:rPr lang="en-US" altLang="zh-CN" sz="1800" i="1" kern="100">
                        <a:solidFill>
                          <a:srgbClr val="000000"/>
                        </a:solidFill>
                        <a:effectLst/>
                        <a:latin typeface="Cambria Math" panose="02040503050406030204" pitchFamily="18" charset="0"/>
                        <a:ea typeface="宋体" panose="02010600030101010101" pitchFamily="2" charset="-122"/>
                      </a:rPr>
                      <m:t>−</m:t>
                    </m:r>
                    <m:r>
                      <a:rPr lang="en-US" altLang="zh-CN" sz="1800" i="1" kern="100">
                        <a:solidFill>
                          <a:srgbClr val="000000"/>
                        </a:solidFill>
                        <a:effectLst/>
                        <a:latin typeface="Cambria Math" panose="02040503050406030204" pitchFamily="18" charset="0"/>
                        <a:ea typeface="宋体" panose="02010600030101010101" pitchFamily="2" charset="-122"/>
                      </a:rPr>
                      <m:t>𝑐𝑜𝑟𝑒</m:t>
                    </m:r>
                  </m:oMath>
                </a14:m>
                <a:r>
                  <a:rPr lang="zh-CN" altLang="zh-CN" sz="1800" kern="100" dirty="0">
                    <a:solidFill>
                      <a:srgbClr val="000000"/>
                    </a:solidFill>
                    <a:effectLst/>
                    <a:latin typeface="Times New Roman" panose="02020603050405020304" pitchFamily="18" charset="0"/>
                    <a:ea typeface="宋体" panose="02010600030101010101" pitchFamily="2" charset="-122"/>
                  </a:rPr>
                  <a:t>是网络中的最大团，其中所有节点的度至少为</a:t>
                </a:r>
                <a14:m>
                  <m:oMath xmlns:m="http://schemas.openxmlformats.org/officeDocument/2006/math">
                    <m:r>
                      <a:rPr lang="en-US" altLang="zh-CN" sz="1800" i="1" kern="100">
                        <a:solidFill>
                          <a:srgbClr val="000000"/>
                        </a:solidFill>
                        <a:effectLst/>
                        <a:latin typeface="Cambria Math" panose="02040503050406030204" pitchFamily="18" charset="0"/>
                        <a:ea typeface="宋体" panose="02010600030101010101" pitchFamily="2" charset="-122"/>
                      </a:rPr>
                      <m:t>𝑘</m:t>
                    </m:r>
                  </m:oMath>
                </a14:m>
                <a:r>
                  <a:rPr lang="zh-CN" altLang="zh-CN" sz="1800" kern="100" dirty="0">
                    <a:solidFill>
                      <a:srgbClr val="000000"/>
                    </a:solidFill>
                    <a:effectLst/>
                    <a:latin typeface="Times New Roman" panose="02020603050405020304" pitchFamily="18" charset="0"/>
                    <a:ea typeface="宋体" panose="02010600030101010101" pitchFamily="2" charset="-122"/>
                  </a:rPr>
                  <a:t>，如果节点属于</a:t>
                </a:r>
                <a14:m>
                  <m:oMath xmlns:m="http://schemas.openxmlformats.org/officeDocument/2006/math">
                    <m:r>
                      <a:rPr lang="en-US" altLang="zh-CN" sz="1800" i="1" kern="100">
                        <a:solidFill>
                          <a:srgbClr val="000000"/>
                        </a:solidFill>
                        <a:effectLst/>
                        <a:latin typeface="Cambria Math" panose="02040503050406030204" pitchFamily="18" charset="0"/>
                        <a:ea typeface="宋体" panose="02010600030101010101" pitchFamily="2" charset="-122"/>
                      </a:rPr>
                      <m:t>𝑘</m:t>
                    </m:r>
                    <m:r>
                      <a:rPr lang="en-US" altLang="zh-CN" sz="1800" i="1" kern="100">
                        <a:solidFill>
                          <a:srgbClr val="000000"/>
                        </a:solidFill>
                        <a:effectLst/>
                        <a:latin typeface="Cambria Math" panose="02040503050406030204" pitchFamily="18" charset="0"/>
                        <a:ea typeface="宋体" panose="02010600030101010101" pitchFamily="2" charset="-122"/>
                      </a:rPr>
                      <m:t>−</m:t>
                    </m:r>
                    <m:r>
                      <a:rPr lang="en-US" altLang="zh-CN" sz="1800" i="1" kern="100">
                        <a:solidFill>
                          <a:srgbClr val="000000"/>
                        </a:solidFill>
                        <a:effectLst/>
                        <a:latin typeface="Cambria Math" panose="02040503050406030204" pitchFamily="18" charset="0"/>
                        <a:ea typeface="宋体" panose="02010600030101010101" pitchFamily="2" charset="-122"/>
                      </a:rPr>
                      <m:t>𝑐𝑜𝑟𝑒</m:t>
                    </m:r>
                  </m:oMath>
                </a14:m>
                <a:r>
                  <a:rPr lang="zh-CN" altLang="zh-CN" sz="1800" kern="100" dirty="0">
                    <a:solidFill>
                      <a:srgbClr val="000000"/>
                    </a:solidFill>
                    <a:effectLst/>
                    <a:latin typeface="Times New Roman" panose="02020603050405020304" pitchFamily="18" charset="0"/>
                    <a:ea typeface="宋体" panose="02010600030101010101" pitchFamily="2" charset="-122"/>
                  </a:rPr>
                  <a:t>，则节点的度至少为</a:t>
                </a:r>
                <a14:m>
                  <m:oMath xmlns:m="http://schemas.openxmlformats.org/officeDocument/2006/math">
                    <m:r>
                      <a:rPr lang="en-US" altLang="zh-CN" sz="1800" i="1" kern="100">
                        <a:solidFill>
                          <a:srgbClr val="000000"/>
                        </a:solidFill>
                        <a:effectLst/>
                        <a:latin typeface="Cambria Math" panose="02040503050406030204" pitchFamily="18" charset="0"/>
                        <a:ea typeface="宋体" panose="02010600030101010101" pitchFamily="2" charset="-122"/>
                      </a:rPr>
                      <m:t>𝑘</m:t>
                    </m:r>
                  </m:oMath>
                </a14:m>
                <a:r>
                  <a:rPr lang="zh-CN" altLang="zh-CN" sz="1800" kern="100" dirty="0" smtClean="0">
                    <a:solidFill>
                      <a:srgbClr val="000000"/>
                    </a:solidFill>
                    <a:effectLst/>
                    <a:latin typeface="Times New Roman" panose="02020603050405020304" pitchFamily="18" charset="0"/>
                    <a:ea typeface="宋体" panose="02010600030101010101" pitchFamily="2" charset="-122"/>
                  </a:rPr>
                  <a:t>。</a:t>
                </a:r>
                <a:endParaRPr lang="en-US" altLang="zh-CN" sz="1800" kern="100" dirty="0" smtClean="0">
                  <a:solidFill>
                    <a:srgbClr val="000000"/>
                  </a:solidFill>
                  <a:effectLst/>
                  <a:latin typeface="Times New Roman" panose="02020603050405020304" pitchFamily="18" charset="0"/>
                  <a:ea typeface="宋体" panose="02010600030101010101" pitchFamily="2" charset="-122"/>
                </a:endParaRPr>
              </a:p>
              <a:p>
                <a:pPr indent="304800" algn="just">
                  <a:lnSpc>
                    <a:spcPct val="125000"/>
                  </a:lnSpc>
                </a:pPr>
                <a:r>
                  <a:rPr lang="en-US" altLang="zh-CN" kern="100" dirty="0">
                    <a:solidFill>
                      <a:srgbClr val="000000"/>
                    </a:solidFill>
                    <a:latin typeface="Times New Roman" panose="02020603050405020304" pitchFamily="18" charset="0"/>
                    <a:ea typeface="宋体" panose="02010600030101010101" pitchFamily="2" charset="-122"/>
                  </a:rPr>
                  <a:t> </a:t>
                </a:r>
                <a:r>
                  <a:rPr lang="en-US" altLang="zh-CN" kern="100" dirty="0" smtClean="0">
                    <a:solidFill>
                      <a:srgbClr val="000000"/>
                    </a:solidFill>
                    <a:latin typeface="Times New Roman" panose="02020603050405020304" pitchFamily="18" charset="0"/>
                    <a:ea typeface="宋体" panose="02010600030101010101" pitchFamily="2" charset="-122"/>
                  </a:rPr>
                  <a:t>  </a:t>
                </a:r>
                <a:r>
                  <a:rPr lang="zh-CN" altLang="zh-CN" sz="1800" kern="100" dirty="0" smtClean="0">
                    <a:solidFill>
                      <a:srgbClr val="000000"/>
                    </a:solidFill>
                    <a:effectLst/>
                    <a:latin typeface="Times New Roman" panose="02020603050405020304" pitchFamily="18" charset="0"/>
                    <a:ea typeface="宋体" panose="02010600030101010101" pitchFamily="2" charset="-122"/>
                  </a:rPr>
                  <a:t>因为</a:t>
                </a:r>
                <a:r>
                  <a:rPr lang="zh-CN" altLang="en-US" sz="1800" kern="100" dirty="0">
                    <a:solidFill>
                      <a:srgbClr val="000000"/>
                    </a:solidFill>
                    <a:effectLst/>
                    <a:latin typeface="Times New Roman" panose="02020603050405020304" pitchFamily="18" charset="0"/>
                    <a:ea typeface="宋体" panose="02010600030101010101" pitchFamily="2" charset="-122"/>
                  </a:rPr>
                  <a:t>本研究中</a:t>
                </a:r>
                <a:r>
                  <a:rPr lang="zh-CN" altLang="zh-CN" sz="1800" kern="100" dirty="0">
                    <a:solidFill>
                      <a:srgbClr val="000000"/>
                    </a:solidFill>
                    <a:effectLst/>
                    <a:latin typeface="Times New Roman" panose="02020603050405020304" pitchFamily="18" charset="0"/>
                    <a:ea typeface="宋体" panose="02010600030101010101" pitchFamily="2" charset="-122"/>
                  </a:rPr>
                  <a:t>训练数据集构建的网络是单核心的核心</a:t>
                </a:r>
                <a:r>
                  <a:rPr lang="en-US" altLang="zh-CN" sz="1800" kern="100" dirty="0">
                    <a:solidFill>
                      <a:srgbClr val="000000"/>
                    </a:solidFill>
                    <a:effectLst/>
                    <a:latin typeface="Times New Roman" panose="02020603050405020304" pitchFamily="18" charset="0"/>
                    <a:ea typeface="宋体" panose="02010600030101010101" pitchFamily="2" charset="-122"/>
                  </a:rPr>
                  <a:t>/</a:t>
                </a:r>
                <a:r>
                  <a:rPr lang="zh-CN" altLang="zh-CN" sz="1800" kern="100" dirty="0">
                    <a:solidFill>
                      <a:srgbClr val="000000"/>
                    </a:solidFill>
                    <a:effectLst/>
                    <a:latin typeface="Times New Roman" panose="02020603050405020304" pitchFamily="18" charset="0"/>
                    <a:ea typeface="宋体" panose="02010600030101010101" pitchFamily="2" charset="-122"/>
                  </a:rPr>
                  <a:t>边缘网络结构，所以只存在一个核心，其中正常类别的节点大多处于核心，而</a:t>
                </a:r>
                <a:r>
                  <a:rPr lang="zh-CN" altLang="en-US" sz="1800" kern="100" dirty="0">
                    <a:solidFill>
                      <a:srgbClr val="000000"/>
                    </a:solidFill>
                    <a:effectLst/>
                    <a:latin typeface="Times New Roman" panose="02020603050405020304" pitchFamily="18" charset="0"/>
                    <a:ea typeface="宋体" panose="02010600030101010101" pitchFamily="2" charset="-122"/>
                  </a:rPr>
                  <a:t>新冠</a:t>
                </a:r>
                <a:r>
                  <a:rPr lang="zh-CN" altLang="zh-CN" sz="1800" kern="100" dirty="0">
                    <a:solidFill>
                      <a:srgbClr val="000000"/>
                    </a:solidFill>
                    <a:effectLst/>
                    <a:latin typeface="Times New Roman" panose="02020603050405020304" pitchFamily="18" charset="0"/>
                    <a:ea typeface="宋体" panose="02010600030101010101" pitchFamily="2" charset="-122"/>
                  </a:rPr>
                  <a:t>类别的节点大多处于边缘，可以通过判断测试样本属于哪一组节点来完成分类。</a:t>
                </a:r>
                <a:endParaRPr lang="zh-CN" altLang="zh-CN" sz="1800" kern="100" dirty="0">
                  <a:effectLst/>
                  <a:latin typeface="Times New Roman" panose="02020603050405020304" pitchFamily="18" charset="0"/>
                  <a:ea typeface="宋体" panose="02010600030101010101" pitchFamily="2" charset="-122"/>
                </a:endParaRPr>
              </a:p>
            </p:txBody>
          </p:sp>
        </mc:Choice>
        <mc:Fallback xmlns="">
          <p:sp>
            <p:nvSpPr>
              <p:cNvPr id="11" name="文本框 10">
                <a:extLst>
                  <a:ext uri="{FF2B5EF4-FFF2-40B4-BE49-F238E27FC236}">
                    <a16:creationId xmlns:a16="http://schemas.microsoft.com/office/drawing/2014/main" id="{558DAA68-A196-4017-91A1-46E73FA9A86B}"/>
                  </a:ext>
                </a:extLst>
              </p:cNvPr>
              <p:cNvSpPr txBox="1">
                <a:spLocks noRot="1" noChangeAspect="1" noMove="1" noResize="1" noEditPoints="1" noAdjustHandles="1" noChangeArrowheads="1" noChangeShapeType="1" noTextEdit="1"/>
              </p:cNvSpPr>
              <p:nvPr/>
            </p:nvSpPr>
            <p:spPr>
              <a:xfrm>
                <a:off x="1038610" y="1712128"/>
                <a:ext cx="10619990" cy="2862322"/>
              </a:xfrm>
              <a:prstGeom prst="rect">
                <a:avLst/>
              </a:prstGeom>
              <a:blipFill>
                <a:blip r:embed="rId4"/>
                <a:stretch>
                  <a:fillRect l="-459" t="-640" r="-2639" b="-85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4621259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4238505"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03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核心</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边缘网络分类技术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1569660" cy="369332"/>
          </a:xfrm>
          <a:prstGeom prst="rect">
            <a:avLst/>
          </a:prstGeom>
        </p:spPr>
        <p:txBody>
          <a:bodyPr wrap="none">
            <a:spAutoFit/>
          </a:bodyPr>
          <a:lstStyle/>
          <a:p>
            <a:r>
              <a:rPr lang="zh-CN" altLang="en-US" dirty="0"/>
              <a:t>分类结果比较</a:t>
            </a:r>
            <a:endParaRPr lang="zh-CN" altLang="zh-CN" dirty="0"/>
          </a:p>
        </p:txBody>
      </p:sp>
      <p:graphicFrame>
        <p:nvGraphicFramePr>
          <p:cNvPr id="7" name="表格 6">
            <a:extLst>
              <a:ext uri="{FF2B5EF4-FFF2-40B4-BE49-F238E27FC236}">
                <a16:creationId xmlns="" xmlns:a16="http://schemas.microsoft.com/office/drawing/2014/main" id="{8AFA3AC3-DCA0-4EA6-AF8D-C28891AE2766}"/>
              </a:ext>
            </a:extLst>
          </p:cNvPr>
          <p:cNvGraphicFramePr>
            <a:graphicFrameLocks noGrp="1"/>
          </p:cNvGraphicFramePr>
          <p:nvPr>
            <p:extLst>
              <p:ext uri="{D42A27DB-BD31-4B8C-83A1-F6EECF244321}">
                <p14:modId xmlns:p14="http://schemas.microsoft.com/office/powerpoint/2010/main" val="3681972573"/>
              </p:ext>
            </p:extLst>
          </p:nvPr>
        </p:nvGraphicFramePr>
        <p:xfrm>
          <a:off x="2611361" y="1654531"/>
          <a:ext cx="5785028" cy="4451922"/>
        </p:xfrm>
        <a:graphic>
          <a:graphicData uri="http://schemas.openxmlformats.org/drawingml/2006/table">
            <a:tbl>
              <a:tblPr firstRow="1" firstCol="1" bandRow="1">
                <a:tableStyleId>{5C22544A-7EE6-4342-B048-85BDC9FD1C3A}</a:tableStyleId>
              </a:tblPr>
              <a:tblGrid>
                <a:gridCol w="2988250">
                  <a:extLst>
                    <a:ext uri="{9D8B030D-6E8A-4147-A177-3AD203B41FA5}">
                      <a16:colId xmlns="" xmlns:a16="http://schemas.microsoft.com/office/drawing/2014/main" val="20000"/>
                    </a:ext>
                  </a:extLst>
                </a:gridCol>
                <a:gridCol w="2796778">
                  <a:extLst>
                    <a:ext uri="{9D8B030D-6E8A-4147-A177-3AD203B41FA5}">
                      <a16:colId xmlns="" xmlns:a16="http://schemas.microsoft.com/office/drawing/2014/main" val="20001"/>
                    </a:ext>
                  </a:extLst>
                </a:gridCol>
              </a:tblGrid>
              <a:tr h="624364">
                <a:tc>
                  <a:txBody>
                    <a:bodyPr/>
                    <a:lstStyle/>
                    <a:p>
                      <a:pPr indent="127000" algn="ctr" latinLnBrk="0">
                        <a:spcAft>
                          <a:spcPts val="0"/>
                        </a:spcAft>
                      </a:pPr>
                      <a:r>
                        <a:rPr lang="zh-CN" sz="1800" kern="100" baseline="0" dirty="0">
                          <a:effectLst/>
                          <a:latin typeface="Times New Roman" panose="02020603050405020304" pitchFamily="18" charset="0"/>
                        </a:rPr>
                        <a:t>分类技术</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tc>
                  <a:txBody>
                    <a:bodyPr/>
                    <a:lstStyle/>
                    <a:p>
                      <a:pPr indent="266700" algn="ctr" latinLnBrk="1">
                        <a:spcAft>
                          <a:spcPts val="0"/>
                        </a:spcAft>
                      </a:pPr>
                      <a:r>
                        <a:rPr lang="zh-CN" sz="1800" kern="100" baseline="0" dirty="0">
                          <a:effectLst/>
                          <a:latin typeface="Times New Roman" panose="02020603050405020304" pitchFamily="18" charset="0"/>
                        </a:rPr>
                        <a:t>准确率</a:t>
                      </a:r>
                      <a:r>
                        <a:rPr lang="en-US" sz="1800" kern="100" baseline="0" dirty="0">
                          <a:effectLst/>
                          <a:latin typeface="Times New Roman" panose="02020603050405020304" pitchFamily="18" charset="0"/>
                        </a:rPr>
                        <a:t>/%</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extLst>
                  <a:ext uri="{0D108BD9-81ED-4DB2-BD59-A6C34878D82A}">
                    <a16:rowId xmlns="" xmlns:a16="http://schemas.microsoft.com/office/drawing/2014/main" val="10000"/>
                  </a:ext>
                </a:extLst>
              </a:tr>
              <a:tr h="546794">
                <a:tc>
                  <a:txBody>
                    <a:bodyPr/>
                    <a:lstStyle/>
                    <a:p>
                      <a:pPr indent="127000" algn="ctr" latinLnBrk="0">
                        <a:spcAft>
                          <a:spcPts val="0"/>
                        </a:spcAft>
                      </a:pPr>
                      <a:r>
                        <a:rPr lang="en-US" sz="1800" kern="100" baseline="0" dirty="0">
                          <a:effectLst/>
                          <a:latin typeface="Times New Roman" panose="02020603050405020304" pitchFamily="18" charset="0"/>
                        </a:rPr>
                        <a:t>Ada</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tc>
                  <a:txBody>
                    <a:bodyPr/>
                    <a:lstStyle/>
                    <a:p>
                      <a:pPr indent="127000" algn="ctr" latinLnBrk="0">
                        <a:spcAft>
                          <a:spcPts val="0"/>
                        </a:spcAft>
                      </a:pPr>
                      <a:r>
                        <a:rPr lang="en-US" sz="1800" kern="100" baseline="0" dirty="0">
                          <a:effectLst/>
                          <a:latin typeface="Times New Roman" panose="02020603050405020304" pitchFamily="18" charset="0"/>
                        </a:rPr>
                        <a:t>83.3</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extLst>
                  <a:ext uri="{0D108BD9-81ED-4DB2-BD59-A6C34878D82A}">
                    <a16:rowId xmlns="" xmlns:a16="http://schemas.microsoft.com/office/drawing/2014/main" val="10001"/>
                  </a:ext>
                </a:extLst>
              </a:tr>
              <a:tr h="546794">
                <a:tc>
                  <a:txBody>
                    <a:bodyPr/>
                    <a:lstStyle/>
                    <a:p>
                      <a:pPr indent="127000" algn="ctr" latinLnBrk="0">
                        <a:spcAft>
                          <a:spcPts val="0"/>
                        </a:spcAft>
                      </a:pPr>
                      <a:r>
                        <a:rPr lang="en-US" sz="1800" kern="100" baseline="0">
                          <a:effectLst/>
                          <a:latin typeface="Times New Roman" panose="02020603050405020304" pitchFamily="18" charset="0"/>
                        </a:rPr>
                        <a:t>DT</a:t>
                      </a:r>
                      <a:endParaRPr lang="zh-CN" sz="1800" kern="100" baseline="0">
                        <a:effectLst/>
                        <a:latin typeface="Times New Roman" panose="02020603050405020304" pitchFamily="18" charset="0"/>
                        <a:ea typeface="宋体"/>
                        <a:cs typeface="Times New Roman"/>
                      </a:endParaRPr>
                    </a:p>
                  </a:txBody>
                  <a:tcPr marL="68580" marR="68580" marT="0" marB="0" anchor="ctr" anchorCtr="1"/>
                </a:tc>
                <a:tc>
                  <a:txBody>
                    <a:bodyPr/>
                    <a:lstStyle/>
                    <a:p>
                      <a:pPr indent="127000" algn="ctr" latinLnBrk="0">
                        <a:spcAft>
                          <a:spcPts val="0"/>
                        </a:spcAft>
                      </a:pPr>
                      <a:r>
                        <a:rPr lang="en-US" sz="1800" kern="100" baseline="0" dirty="0">
                          <a:effectLst/>
                          <a:latin typeface="Times New Roman" panose="02020603050405020304" pitchFamily="18" charset="0"/>
                        </a:rPr>
                        <a:t>83.3</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extLst>
                  <a:ext uri="{0D108BD9-81ED-4DB2-BD59-A6C34878D82A}">
                    <a16:rowId xmlns="" xmlns:a16="http://schemas.microsoft.com/office/drawing/2014/main" val="10002"/>
                  </a:ext>
                </a:extLst>
              </a:tr>
              <a:tr h="546794">
                <a:tc>
                  <a:txBody>
                    <a:bodyPr/>
                    <a:lstStyle/>
                    <a:p>
                      <a:pPr indent="127000" algn="ctr" latinLnBrk="0">
                        <a:spcAft>
                          <a:spcPts val="0"/>
                        </a:spcAft>
                      </a:pPr>
                      <a:r>
                        <a:rPr lang="en-US" sz="1800" kern="100" baseline="0" dirty="0">
                          <a:effectLst/>
                          <a:latin typeface="Times New Roman" panose="02020603050405020304" pitchFamily="18" charset="0"/>
                        </a:rPr>
                        <a:t>MLP</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tc>
                  <a:txBody>
                    <a:bodyPr/>
                    <a:lstStyle/>
                    <a:p>
                      <a:pPr indent="127000" algn="ctr" latinLnBrk="0">
                        <a:spcAft>
                          <a:spcPts val="0"/>
                        </a:spcAft>
                      </a:pPr>
                      <a:r>
                        <a:rPr lang="en-US" sz="1800" kern="100" baseline="0" dirty="0">
                          <a:effectLst/>
                          <a:latin typeface="Times New Roman" panose="02020603050405020304" pitchFamily="18" charset="0"/>
                        </a:rPr>
                        <a:t>50.0</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extLst>
                  <a:ext uri="{0D108BD9-81ED-4DB2-BD59-A6C34878D82A}">
                    <a16:rowId xmlns="" xmlns:a16="http://schemas.microsoft.com/office/drawing/2014/main" val="10003"/>
                  </a:ext>
                </a:extLst>
              </a:tr>
              <a:tr h="546794">
                <a:tc>
                  <a:txBody>
                    <a:bodyPr/>
                    <a:lstStyle/>
                    <a:p>
                      <a:pPr indent="127000" algn="ctr" latinLnBrk="0">
                        <a:spcAft>
                          <a:spcPts val="0"/>
                        </a:spcAft>
                      </a:pPr>
                      <a:r>
                        <a:rPr lang="en-US" sz="1800" kern="100" baseline="0" dirty="0">
                          <a:effectLst/>
                          <a:latin typeface="Times New Roman" panose="02020603050405020304" pitchFamily="18" charset="0"/>
                        </a:rPr>
                        <a:t>NB</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tc>
                  <a:txBody>
                    <a:bodyPr/>
                    <a:lstStyle/>
                    <a:p>
                      <a:pPr indent="127000" algn="ctr" latinLnBrk="0">
                        <a:spcAft>
                          <a:spcPts val="0"/>
                        </a:spcAft>
                      </a:pPr>
                      <a:r>
                        <a:rPr lang="en-US" sz="1800" kern="100" baseline="0" dirty="0">
                          <a:effectLst/>
                          <a:latin typeface="Times New Roman" panose="02020603050405020304" pitchFamily="18" charset="0"/>
                        </a:rPr>
                        <a:t>93.3</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extLst>
                  <a:ext uri="{0D108BD9-81ED-4DB2-BD59-A6C34878D82A}">
                    <a16:rowId xmlns="" xmlns:a16="http://schemas.microsoft.com/office/drawing/2014/main" val="10004"/>
                  </a:ext>
                </a:extLst>
              </a:tr>
              <a:tr h="546794">
                <a:tc>
                  <a:txBody>
                    <a:bodyPr/>
                    <a:lstStyle/>
                    <a:p>
                      <a:pPr indent="127000" algn="ctr" latinLnBrk="0">
                        <a:spcAft>
                          <a:spcPts val="0"/>
                        </a:spcAft>
                      </a:pPr>
                      <a:r>
                        <a:rPr lang="en-US" sz="1800" kern="100" baseline="0">
                          <a:effectLst/>
                          <a:latin typeface="Times New Roman" panose="02020603050405020304" pitchFamily="18" charset="0"/>
                        </a:rPr>
                        <a:t>RF</a:t>
                      </a:r>
                      <a:endParaRPr lang="zh-CN" sz="1800" kern="100" baseline="0">
                        <a:effectLst/>
                        <a:latin typeface="Times New Roman" panose="02020603050405020304" pitchFamily="18" charset="0"/>
                        <a:ea typeface="宋体"/>
                        <a:cs typeface="Times New Roman"/>
                      </a:endParaRPr>
                    </a:p>
                  </a:txBody>
                  <a:tcPr marL="68580" marR="68580" marT="0" marB="0" anchor="ctr" anchorCtr="1"/>
                </a:tc>
                <a:tc>
                  <a:txBody>
                    <a:bodyPr/>
                    <a:lstStyle/>
                    <a:p>
                      <a:pPr indent="127000" algn="ctr" latinLnBrk="0">
                        <a:spcAft>
                          <a:spcPts val="0"/>
                        </a:spcAft>
                      </a:pPr>
                      <a:r>
                        <a:rPr lang="en-US" sz="1800" kern="100" baseline="0" dirty="0">
                          <a:effectLst/>
                          <a:latin typeface="Times New Roman" panose="02020603050405020304" pitchFamily="18" charset="0"/>
                        </a:rPr>
                        <a:t>90.3</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extLst>
                  <a:ext uri="{0D108BD9-81ED-4DB2-BD59-A6C34878D82A}">
                    <a16:rowId xmlns="" xmlns:a16="http://schemas.microsoft.com/office/drawing/2014/main" val="10005"/>
                  </a:ext>
                </a:extLst>
              </a:tr>
              <a:tr h="546794">
                <a:tc>
                  <a:txBody>
                    <a:bodyPr/>
                    <a:lstStyle/>
                    <a:p>
                      <a:pPr indent="127000" algn="ctr" latinLnBrk="0">
                        <a:spcAft>
                          <a:spcPts val="0"/>
                        </a:spcAft>
                      </a:pPr>
                      <a:r>
                        <a:rPr lang="en-US" sz="1800" kern="100" baseline="0">
                          <a:effectLst/>
                          <a:latin typeface="Times New Roman" panose="02020603050405020304" pitchFamily="18" charset="0"/>
                        </a:rPr>
                        <a:t>SVM</a:t>
                      </a:r>
                      <a:endParaRPr lang="zh-CN" sz="1800" kern="100" baseline="0">
                        <a:effectLst/>
                        <a:latin typeface="Times New Roman" panose="02020603050405020304" pitchFamily="18" charset="0"/>
                        <a:ea typeface="宋体"/>
                        <a:cs typeface="Times New Roman"/>
                      </a:endParaRPr>
                    </a:p>
                  </a:txBody>
                  <a:tcPr marL="68580" marR="68580" marT="0" marB="0" anchor="ctr" anchorCtr="1"/>
                </a:tc>
                <a:tc>
                  <a:txBody>
                    <a:bodyPr/>
                    <a:lstStyle/>
                    <a:p>
                      <a:pPr indent="127000" algn="ctr" latinLnBrk="0">
                        <a:spcAft>
                          <a:spcPts val="0"/>
                        </a:spcAft>
                      </a:pPr>
                      <a:r>
                        <a:rPr lang="en-US" sz="1800" kern="100" baseline="0" dirty="0">
                          <a:effectLst/>
                          <a:latin typeface="Times New Roman" panose="02020603050405020304" pitchFamily="18" charset="0"/>
                        </a:rPr>
                        <a:t>96.6</a:t>
                      </a:r>
                      <a:endParaRPr lang="zh-CN" sz="1800" kern="100" baseline="0" dirty="0">
                        <a:effectLst/>
                        <a:latin typeface="Times New Roman" panose="02020603050405020304" pitchFamily="18" charset="0"/>
                        <a:ea typeface="宋体"/>
                        <a:cs typeface="Times New Roman"/>
                      </a:endParaRPr>
                    </a:p>
                  </a:txBody>
                  <a:tcPr marL="68580" marR="68580" marT="0" marB="0" anchor="ctr" anchorCtr="1"/>
                </a:tc>
                <a:extLst>
                  <a:ext uri="{0D108BD9-81ED-4DB2-BD59-A6C34878D82A}">
                    <a16:rowId xmlns="" xmlns:a16="http://schemas.microsoft.com/office/drawing/2014/main" val="10006"/>
                  </a:ext>
                </a:extLst>
              </a:tr>
              <a:tr h="546794">
                <a:tc>
                  <a:txBody>
                    <a:bodyPr/>
                    <a:lstStyle/>
                    <a:p>
                      <a:pPr indent="127000" algn="ctr" latinLnBrk="0">
                        <a:spcAft>
                          <a:spcPts val="0"/>
                        </a:spcAft>
                      </a:pPr>
                      <a:r>
                        <a:rPr lang="en-US" sz="1800" b="1" kern="100" baseline="0" dirty="0">
                          <a:solidFill>
                            <a:schemeClr val="tx1"/>
                          </a:solidFill>
                          <a:effectLst/>
                          <a:latin typeface="Times New Roman" panose="02020603050405020304" pitchFamily="18" charset="0"/>
                        </a:rPr>
                        <a:t>CP</a:t>
                      </a:r>
                      <a:endParaRPr lang="zh-CN" sz="1800" b="1" kern="100" baseline="0" dirty="0">
                        <a:solidFill>
                          <a:schemeClr val="tx1"/>
                        </a:solidFill>
                        <a:effectLst/>
                        <a:latin typeface="Times New Roman" panose="02020603050405020304" pitchFamily="18" charset="0"/>
                        <a:ea typeface="宋体"/>
                        <a:cs typeface="Times New Roman"/>
                      </a:endParaRPr>
                    </a:p>
                  </a:txBody>
                  <a:tcPr marL="68580" marR="68580" marT="0" marB="0" anchor="ctr" anchorCtr="1"/>
                </a:tc>
                <a:tc>
                  <a:txBody>
                    <a:bodyPr/>
                    <a:lstStyle/>
                    <a:p>
                      <a:pPr indent="127000" algn="ctr" latinLnBrk="0">
                        <a:spcAft>
                          <a:spcPts val="0"/>
                        </a:spcAft>
                      </a:pPr>
                      <a:r>
                        <a:rPr lang="en-US" sz="1800" b="1" kern="100" baseline="0" dirty="0">
                          <a:effectLst/>
                          <a:latin typeface="Times New Roman" panose="02020603050405020304" pitchFamily="18" charset="0"/>
                        </a:rPr>
                        <a:t>98.3</a:t>
                      </a:r>
                      <a:endParaRPr lang="zh-CN" sz="1800" b="1" kern="100" baseline="0" dirty="0">
                        <a:effectLst/>
                        <a:latin typeface="Times New Roman" panose="02020603050405020304" pitchFamily="18" charset="0"/>
                        <a:ea typeface="宋体"/>
                        <a:cs typeface="Times New Roman"/>
                      </a:endParaRPr>
                    </a:p>
                  </a:txBody>
                  <a:tcPr marL="68580" marR="68580" marT="0" marB="0" anchor="ctr" anchorCtr="1"/>
                </a:tc>
                <a:extLst>
                  <a:ext uri="{0D108BD9-81ED-4DB2-BD59-A6C34878D82A}">
                    <a16:rowId xmlns="" xmlns:a16="http://schemas.microsoft.com/office/drawing/2014/main" val="10007"/>
                  </a:ext>
                </a:extLst>
              </a:tr>
            </a:tbl>
          </a:graphicData>
        </a:graphic>
      </p:graphicFrame>
    </p:spTree>
    <p:extLst>
      <p:ext uri="{BB962C8B-B14F-4D97-AF65-F5344CB8AC3E}">
        <p14:creationId xmlns:p14="http://schemas.microsoft.com/office/powerpoint/2010/main" val="253842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5" y="29492"/>
            <a:ext cx="3824941" cy="738664"/>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04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创新与改进</a:t>
            </a:r>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646331" cy="369332"/>
          </a:xfrm>
          <a:prstGeom prst="rect">
            <a:avLst/>
          </a:prstGeom>
        </p:spPr>
        <p:txBody>
          <a:bodyPr wrap="none">
            <a:spAutoFit/>
          </a:bodyPr>
          <a:lstStyle/>
          <a:p>
            <a:r>
              <a:rPr lang="zh-CN" altLang="en-US" dirty="0"/>
              <a:t>创新</a:t>
            </a:r>
            <a:endParaRPr lang="en-US" altLang="zh-CN" dirty="0"/>
          </a:p>
        </p:txBody>
      </p:sp>
      <p:sp>
        <p:nvSpPr>
          <p:cNvPr id="7" name="矩形 6">
            <a:extLst>
              <a:ext uri="{FF2B5EF4-FFF2-40B4-BE49-F238E27FC236}">
                <a16:creationId xmlns="" xmlns:a16="http://schemas.microsoft.com/office/drawing/2014/main" id="{FB631504-B385-45D6-AE2A-59BA0A6BA312}"/>
              </a:ext>
            </a:extLst>
          </p:cNvPr>
          <p:cNvSpPr/>
          <p:nvPr/>
        </p:nvSpPr>
        <p:spPr>
          <a:xfrm>
            <a:off x="1038608" y="1565718"/>
            <a:ext cx="10619991" cy="1477328"/>
          </a:xfrm>
          <a:prstGeom prst="rect">
            <a:avLst/>
          </a:prstGeom>
        </p:spPr>
        <p:txBody>
          <a:bodyPr wrap="square">
            <a:spAutoFit/>
          </a:bodyPr>
          <a:lstStyle/>
          <a:p>
            <a:pPr latinLnBrk="1">
              <a:lnSpc>
                <a:spcPct val="125000"/>
              </a:lnSpc>
            </a:pPr>
            <a:r>
              <a:rPr lang="en-US" altLang="zh-CN" dirty="0">
                <a:latin typeface="宋体" panose="02010600030101010101" pitchFamily="2" charset="-122"/>
                <a:ea typeface="宋体" panose="02010600030101010101" pitchFamily="2" charset="-122"/>
              </a:rPr>
              <a:t>    </a:t>
            </a:r>
            <a:r>
              <a:rPr lang="zh-CN" altLang="zh-CN" dirty="0">
                <a:latin typeface="宋体" panose="02010600030101010101" pitchFamily="2" charset="-122"/>
                <a:ea typeface="宋体" panose="02010600030101010101" pitchFamily="2" charset="-122"/>
              </a:rPr>
              <a:t>提出了一种新的方法来处理经典分类假设不成立时的数据分类问题，即通过构建核心</a:t>
            </a:r>
            <a:r>
              <a:rPr lang="en-US" altLang="zh-CN" dirty="0">
                <a:latin typeface="宋体" panose="02010600030101010101" pitchFamily="2" charset="-122"/>
                <a:ea typeface="宋体" panose="02010600030101010101" pitchFamily="2" charset="-122"/>
              </a:rPr>
              <a:t>/</a:t>
            </a:r>
            <a:r>
              <a:rPr lang="zh-CN" altLang="zh-CN" dirty="0">
                <a:latin typeface="宋体" panose="02010600030101010101" pitchFamily="2" charset="-122"/>
                <a:ea typeface="宋体" panose="02010600030101010101" pitchFamily="2" charset="-122"/>
              </a:rPr>
              <a:t>边缘网络来对数据进行分类，其中核心子网络表示正常类别，边缘子网络表示具有不同分散级别的异常类别。实验结果表明，相较于其他分类方法，本文所提方法的分类准确率有明显提升。同时</a:t>
            </a:r>
            <a:r>
              <a:rPr lang="zh-CN" altLang="zh-CN"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研究还</a:t>
            </a:r>
            <a:r>
              <a:rPr lang="zh-CN" altLang="zh-CN" dirty="0" smtClean="0">
                <a:latin typeface="宋体" panose="02010600030101010101" pitchFamily="2" charset="-122"/>
                <a:ea typeface="宋体" panose="02010600030101010101" pitchFamily="2" charset="-122"/>
              </a:rPr>
              <a:t>提出</a:t>
            </a:r>
            <a:r>
              <a:rPr lang="zh-CN" altLang="zh-CN" dirty="0">
                <a:latin typeface="宋体" panose="02010600030101010101" pitchFamily="2" charset="-122"/>
                <a:ea typeface="宋体" panose="02010600030101010101" pitchFamily="2" charset="-122"/>
              </a:rPr>
              <a:t>了一种用于捕获“无模式”数据类型的数据模式方法</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p:txBody>
      </p:sp>
      <p:sp>
        <p:nvSpPr>
          <p:cNvPr id="8" name="矩形 7">
            <a:extLst>
              <a:ext uri="{FF2B5EF4-FFF2-40B4-BE49-F238E27FC236}">
                <a16:creationId xmlns="" xmlns:a16="http://schemas.microsoft.com/office/drawing/2014/main" id="{481D235A-E6B5-401A-8668-F14647681361}"/>
              </a:ext>
            </a:extLst>
          </p:cNvPr>
          <p:cNvSpPr/>
          <p:nvPr/>
        </p:nvSpPr>
        <p:spPr>
          <a:xfrm>
            <a:off x="1041701" y="3303587"/>
            <a:ext cx="646331" cy="369332"/>
          </a:xfrm>
          <a:prstGeom prst="rect">
            <a:avLst/>
          </a:prstGeom>
        </p:spPr>
        <p:txBody>
          <a:bodyPr wrap="none">
            <a:spAutoFit/>
          </a:bodyPr>
          <a:lstStyle/>
          <a:p>
            <a:r>
              <a:rPr lang="zh-CN" altLang="en-US" dirty="0"/>
              <a:t>改进</a:t>
            </a:r>
            <a:endParaRPr lang="en-US" altLang="zh-CN" dirty="0"/>
          </a:p>
        </p:txBody>
      </p:sp>
      <p:sp>
        <p:nvSpPr>
          <p:cNvPr id="10" name="矩形 9">
            <a:extLst>
              <a:ext uri="{FF2B5EF4-FFF2-40B4-BE49-F238E27FC236}">
                <a16:creationId xmlns="" xmlns:a16="http://schemas.microsoft.com/office/drawing/2014/main" id="{D533A1F0-2FBC-40BA-A03A-25DA21D77AD4}"/>
              </a:ext>
            </a:extLst>
          </p:cNvPr>
          <p:cNvSpPr/>
          <p:nvPr/>
        </p:nvSpPr>
        <p:spPr>
          <a:xfrm>
            <a:off x="1038609" y="3843573"/>
            <a:ext cx="10619990" cy="1083438"/>
          </a:xfrm>
          <a:prstGeom prst="rect">
            <a:avLst/>
          </a:prstGeom>
        </p:spPr>
        <p:txBody>
          <a:bodyPr wrap="square">
            <a:spAutoFit/>
          </a:bodyPr>
          <a:lstStyle/>
          <a:p>
            <a:pPr latinLnBrk="1">
              <a:lnSpc>
                <a:spcPct val="125000"/>
              </a:lnSpc>
            </a:pPr>
            <a:r>
              <a:rPr lang="zh-CN" altLang="en-US" dirty="0">
                <a:latin typeface="宋体" panose="02010600030101010101" pitchFamily="2" charset="-122"/>
                <a:ea typeface="宋体" panose="02010600030101010101" pitchFamily="2" charset="-122"/>
              </a:rPr>
              <a:t>    提出的核心</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边缘网络结构，</a:t>
            </a:r>
            <a:r>
              <a:rPr lang="zh-CN" altLang="zh-CN" dirty="0">
                <a:latin typeface="宋体" panose="02010600030101010101" pitchFamily="2" charset="-122"/>
                <a:ea typeface="宋体" panose="02010600030101010101" pitchFamily="2" charset="-122"/>
              </a:rPr>
              <a:t>不仅可以处理了二分类问题，还可以处理多分类问题。但是，对于多分类问题，由于每个核心类别的数据的分散程度和边缘类别的数据的分散程度都不一样，在接下来的研究中，可以考虑把单核心</a:t>
            </a:r>
            <a:r>
              <a:rPr lang="en-US" altLang="zh-CN" dirty="0">
                <a:latin typeface="宋体" panose="02010600030101010101" pitchFamily="2" charset="-122"/>
                <a:ea typeface="宋体" panose="02010600030101010101" pitchFamily="2" charset="-122"/>
              </a:rPr>
              <a:t>/</a:t>
            </a:r>
            <a:r>
              <a:rPr lang="zh-CN" altLang="zh-CN" dirty="0">
                <a:latin typeface="宋体" panose="02010600030101010101" pitchFamily="2" charset="-122"/>
                <a:ea typeface="宋体" panose="02010600030101010101" pitchFamily="2" charset="-122"/>
              </a:rPr>
              <a:t>边缘网络扩展成多核心</a:t>
            </a:r>
            <a:r>
              <a:rPr lang="en-US" altLang="zh-CN" dirty="0">
                <a:latin typeface="宋体" panose="02010600030101010101" pitchFamily="2" charset="-122"/>
                <a:ea typeface="宋体" panose="02010600030101010101" pitchFamily="2" charset="-122"/>
              </a:rPr>
              <a:t>/</a:t>
            </a:r>
            <a:r>
              <a:rPr lang="zh-CN" altLang="zh-CN" dirty="0">
                <a:latin typeface="宋体" panose="02010600030101010101" pitchFamily="2" charset="-122"/>
                <a:ea typeface="宋体" panose="02010600030101010101" pitchFamily="2" charset="-122"/>
              </a:rPr>
              <a:t>边缘网络，以解决更加复杂的分类问题。</a:t>
            </a:r>
            <a:endParaRPr lang="en-US" altLang="zh-CN"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4905286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图片 18"/>
          <p:cNvPicPr>
            <a:picLocks noChangeAspect="1"/>
          </p:cNvPicPr>
          <p:nvPr/>
        </p:nvPicPr>
        <p:blipFill>
          <a:blip r:embed="rId2"/>
          <a:stretch>
            <a:fillRect/>
          </a:stretch>
        </p:blipFill>
        <p:spPr>
          <a:xfrm>
            <a:off x="0" y="0"/>
            <a:ext cx="12192000" cy="6858000"/>
          </a:xfrm>
          <a:prstGeom prst="rect">
            <a:avLst/>
          </a:prstGeom>
          <a:noFill/>
          <a:ln w="9525">
            <a:noFill/>
          </a:ln>
        </p:spPr>
      </p:pic>
      <p:sp>
        <p:nvSpPr>
          <p:cNvPr id="5" name="矩形 4"/>
          <p:cNvSpPr/>
          <p:nvPr/>
        </p:nvSpPr>
        <p:spPr>
          <a:xfrm>
            <a:off x="236538" y="-135731"/>
            <a:ext cx="12192000" cy="68580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7" name="矩形 6"/>
          <p:cNvSpPr/>
          <p:nvPr/>
        </p:nvSpPr>
        <p:spPr>
          <a:xfrm>
            <a:off x="236538" y="2624138"/>
            <a:ext cx="503238" cy="1338263"/>
          </a:xfrm>
          <a:prstGeom prst="rect">
            <a:avLst/>
          </a:prstGeom>
          <a:solidFill>
            <a:srgbClr val="E94816"/>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9" name="矩形 8"/>
          <p:cNvSpPr/>
          <p:nvPr/>
        </p:nvSpPr>
        <p:spPr>
          <a:xfrm>
            <a:off x="7778750" y="2624138"/>
            <a:ext cx="4173538" cy="1338263"/>
          </a:xfrm>
          <a:prstGeom prst="rect">
            <a:avLst/>
          </a:prstGeom>
          <a:solidFill>
            <a:srgbClr val="E94816"/>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5605" name="文本框 11"/>
          <p:cNvSpPr txBox="1"/>
          <p:nvPr/>
        </p:nvSpPr>
        <p:spPr>
          <a:xfrm>
            <a:off x="739775" y="2692400"/>
            <a:ext cx="6981825" cy="1200150"/>
          </a:xfrm>
          <a:prstGeom prst="rect">
            <a:avLst/>
          </a:prstGeom>
          <a:noFill/>
          <a:ln w="9525">
            <a:noFill/>
          </a:ln>
        </p:spPr>
        <p:txBody>
          <a:bodyPr wrap="square" anchor="t">
            <a:spAutoFit/>
          </a:bodyPr>
          <a:lstStyle/>
          <a:p>
            <a:pPr algn="ctr"/>
            <a:r>
              <a:rPr lang="en-US" altLang="zh-CN" sz="7200" dirty="0">
                <a:solidFill>
                  <a:schemeClr val="bg1"/>
                </a:solidFill>
                <a:latin typeface="方正悠黑体加粗" charset="-122"/>
                <a:ea typeface="方正悠黑体加粗" charset="-122"/>
              </a:rPr>
              <a:t>THANK   YOU</a:t>
            </a:r>
            <a:endParaRPr lang="zh-CN" altLang="en-US" sz="7200" dirty="0">
              <a:solidFill>
                <a:schemeClr val="bg1"/>
              </a:solidFill>
              <a:latin typeface="方正悠黑体加粗" charset="-122"/>
              <a:ea typeface="方正悠黑体加粗" charset="-122"/>
            </a:endParaRPr>
          </a:p>
        </p:txBody>
      </p:sp>
      <p:pic>
        <p:nvPicPr>
          <p:cNvPr id="25606" name="图片 17" descr="1.png"/>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25607" name="文本框 7"/>
          <p:cNvSpPr txBox="1"/>
          <p:nvPr/>
        </p:nvSpPr>
        <p:spPr>
          <a:xfrm>
            <a:off x="6759575" y="3092450"/>
            <a:ext cx="6367463" cy="400050"/>
          </a:xfrm>
          <a:prstGeom prst="rect">
            <a:avLst/>
          </a:prstGeom>
          <a:noFill/>
          <a:ln w="9525">
            <a:noFill/>
          </a:ln>
        </p:spPr>
        <p:txBody>
          <a:bodyPr wrap="square" anchor="t">
            <a:spAutoFit/>
          </a:bodyPr>
          <a:lstStyle/>
          <a:p>
            <a:pPr algn="ctr"/>
            <a:r>
              <a:rPr lang="zh-CN" altLang="en-US" sz="2000" dirty="0">
                <a:solidFill>
                  <a:schemeClr val="bg1"/>
                </a:solidFill>
                <a:latin typeface="方正悠黑体加粗" charset="-122"/>
                <a:ea typeface="方正悠黑体加粗" charset="-122"/>
              </a:rPr>
              <a:t>敬畏生命、感动自己、感动客户</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01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研究背景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38609" y="1114041"/>
            <a:ext cx="1107996" cy="369332"/>
          </a:xfrm>
          <a:prstGeom prst="rect">
            <a:avLst/>
          </a:prstGeom>
        </p:spPr>
        <p:txBody>
          <a:bodyPr wrap="none">
            <a:spAutoFit/>
          </a:bodyPr>
          <a:lstStyle/>
          <a:p>
            <a:r>
              <a:rPr lang="zh-CN" altLang="en-US" dirty="0"/>
              <a:t>研究背景</a:t>
            </a:r>
          </a:p>
        </p:txBody>
      </p:sp>
      <p:sp>
        <p:nvSpPr>
          <p:cNvPr id="11" name="TextBox 2">
            <a:extLst>
              <a:ext uri="{FF2B5EF4-FFF2-40B4-BE49-F238E27FC236}">
                <a16:creationId xmlns="" xmlns:a16="http://schemas.microsoft.com/office/drawing/2014/main" id="{71F1AC41-AFD3-40F6-9C61-7A8D83671927}"/>
              </a:ext>
            </a:extLst>
          </p:cNvPr>
          <p:cNvSpPr txBox="1"/>
          <p:nvPr/>
        </p:nvSpPr>
        <p:spPr>
          <a:xfrm>
            <a:off x="1041700" y="1591831"/>
            <a:ext cx="10616899" cy="1823576"/>
          </a:xfrm>
          <a:prstGeom prst="rect">
            <a:avLst/>
          </a:prstGeom>
          <a:noFill/>
        </p:spPr>
        <p:txBody>
          <a:bodyPr wrap="square" rtlCol="0">
            <a:spAutoFit/>
          </a:bodyPr>
          <a:lstStyle/>
          <a:p>
            <a:pPr indent="304800" algn="just">
              <a:lnSpc>
                <a:spcPct val="125000"/>
              </a:lnSpc>
            </a:pPr>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新型冠状病毒</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迅速蔓延到世界各地，感染</a:t>
            </a:r>
            <a:r>
              <a:rPr lang="en-US" altLang="zh-CN" sz="1800" kern="100" dirty="0">
                <a:effectLst/>
                <a:latin typeface="Times New Roman" panose="02020603050405020304" pitchFamily="18" charset="0"/>
                <a:ea typeface="宋体" panose="02010600030101010101" pitchFamily="2" charset="-122"/>
              </a:rPr>
              <a:t>COVID-19</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的患者有很多症状，但通常包括发烧、咳嗽、疲劳、呼吸困难以及嗅觉和味觉丧失</a:t>
            </a:r>
            <a:r>
              <a:rPr lang="zh-CN" altLang="en-US" sz="1800" kern="100" dirty="0" smtClean="0">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sz="1800" kern="100" dirty="0" smtClean="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25000"/>
              </a:lnSpc>
            </a:pPr>
            <a:endParaRPr lang="en-US" altLang="zh-CN" sz="1800" kern="100" dirty="0" smtClean="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25000"/>
              </a:lnSpc>
            </a:pPr>
            <a:r>
              <a:rPr lang="en-US" altLang="zh-CN" kern="100" dirty="0">
                <a:latin typeface="Times New Roman" panose="02020603050405020304" pitchFamily="18" charset="0"/>
                <a:ea typeface="宋体" panose="02010600030101010101" pitchFamily="2" charset="-122"/>
              </a:rPr>
              <a:t>COVID-19</a:t>
            </a:r>
            <a:r>
              <a:rPr lang="zh-CN" altLang="en-US" kern="100" dirty="0">
                <a:latin typeface="Times New Roman" panose="02020603050405020304" pitchFamily="18" charset="0"/>
                <a:ea typeface="宋体" panose="02010600030101010101" pitchFamily="2" charset="-122"/>
              </a:rPr>
              <a:t>的爆发，已成为前所未有的公共卫生危机。</a:t>
            </a:r>
            <a:r>
              <a:rPr lang="en-US" altLang="zh-CN" kern="100" dirty="0">
                <a:latin typeface="Times New Roman" panose="02020603050405020304" pitchFamily="18" charset="0"/>
                <a:ea typeface="宋体" panose="02010600030101010101" pitchFamily="2" charset="-122"/>
              </a:rPr>
              <a:t>COVID-19</a:t>
            </a:r>
            <a:r>
              <a:rPr lang="zh-CN" altLang="en-US" kern="100" dirty="0">
                <a:latin typeface="Times New Roman" panose="02020603050405020304" pitchFamily="18" charset="0"/>
                <a:ea typeface="宋体" panose="02010600030101010101" pitchFamily="2" charset="-122"/>
              </a:rPr>
              <a:t>的爆发对全人类的健康构成了重大的威胁。随着新型冠状病毒的大流行，世界各地的医院急诊室接待了大量的病毒感染者，</a:t>
            </a:r>
            <a:endParaRPr lang="en-US" altLang="zh-CN" sz="18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22800952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01</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研究背景</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38608" y="1072431"/>
            <a:ext cx="10619991" cy="784830"/>
          </a:xfrm>
          <a:prstGeom prst="rect">
            <a:avLst/>
          </a:prstGeom>
        </p:spPr>
        <p:txBody>
          <a:bodyPr wrap="square">
            <a:spAutoFit/>
          </a:bodyPr>
          <a:lstStyle/>
          <a:p>
            <a:pPr>
              <a:lnSpc>
                <a:spcPct val="125000"/>
              </a:lnSpc>
            </a:pPr>
            <a:r>
              <a:rPr lang="zh-CN" altLang="en-US" dirty="0" smtClean="0"/>
              <a:t>       正常人</a:t>
            </a:r>
            <a:r>
              <a:rPr lang="zh-CN" altLang="en-US" dirty="0"/>
              <a:t>和感染了新冠病毒的人的肺部图像</a:t>
            </a:r>
            <a:r>
              <a:rPr lang="zh-CN" altLang="en-US" dirty="0" smtClean="0"/>
              <a:t>对比，第一行四张图像是正常人的胸部</a:t>
            </a:r>
            <a:r>
              <a:rPr lang="en-US" altLang="zh-CN" dirty="0" smtClean="0"/>
              <a:t>X</a:t>
            </a:r>
            <a:r>
              <a:rPr lang="zh-CN" altLang="en-US" dirty="0" smtClean="0"/>
              <a:t>光片，第二行四张图像是感染新冠病毒的人的肺部</a:t>
            </a:r>
            <a:r>
              <a:rPr lang="en-US" altLang="zh-CN" dirty="0"/>
              <a:t>X</a:t>
            </a:r>
            <a:r>
              <a:rPr lang="zh-CN" altLang="en-US" dirty="0" smtClean="0"/>
              <a:t>光片。</a:t>
            </a:r>
            <a:endParaRPr lang="zh-CN" altLang="en-US" dirty="0"/>
          </a:p>
        </p:txBody>
      </p:sp>
      <p:pic>
        <p:nvPicPr>
          <p:cNvPr id="3" name="图片 2">
            <a:extLst>
              <a:ext uri="{FF2B5EF4-FFF2-40B4-BE49-F238E27FC236}">
                <a16:creationId xmlns="" xmlns:a16="http://schemas.microsoft.com/office/drawing/2014/main" id="{63BBD8CA-4E6D-41AE-A63D-8AEE750B7B2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8609" y="1871844"/>
            <a:ext cx="2286000" cy="2286000"/>
          </a:xfrm>
          <a:prstGeom prst="rect">
            <a:avLst/>
          </a:prstGeom>
        </p:spPr>
      </p:pic>
      <p:pic>
        <p:nvPicPr>
          <p:cNvPr id="5" name="图片 4">
            <a:extLst>
              <a:ext uri="{FF2B5EF4-FFF2-40B4-BE49-F238E27FC236}">
                <a16:creationId xmlns="" xmlns:a16="http://schemas.microsoft.com/office/drawing/2014/main" id="{598241CA-FDAC-4667-B913-6E0DFAE8592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29984" y="1871844"/>
            <a:ext cx="2286000" cy="2286000"/>
          </a:xfrm>
          <a:prstGeom prst="rect">
            <a:avLst/>
          </a:prstGeom>
        </p:spPr>
      </p:pic>
      <p:pic>
        <p:nvPicPr>
          <p:cNvPr id="7" name="图片 6">
            <a:extLst>
              <a:ext uri="{FF2B5EF4-FFF2-40B4-BE49-F238E27FC236}">
                <a16:creationId xmlns="" xmlns:a16="http://schemas.microsoft.com/office/drawing/2014/main" id="{BFC5EC45-6A81-4FBB-9B07-477C0A0DA53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90304" y="1877374"/>
            <a:ext cx="2286000" cy="2286000"/>
          </a:xfrm>
          <a:prstGeom prst="rect">
            <a:avLst/>
          </a:prstGeom>
        </p:spPr>
      </p:pic>
      <p:pic>
        <p:nvPicPr>
          <p:cNvPr id="10" name="图片 9">
            <a:extLst>
              <a:ext uri="{FF2B5EF4-FFF2-40B4-BE49-F238E27FC236}">
                <a16:creationId xmlns="" xmlns:a16="http://schemas.microsoft.com/office/drawing/2014/main" id="{F692681C-B742-4FED-9A48-EDF927390FB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719568" y="1871844"/>
            <a:ext cx="2286000" cy="2286000"/>
          </a:xfrm>
          <a:prstGeom prst="rect">
            <a:avLst/>
          </a:prstGeom>
        </p:spPr>
      </p:pic>
      <p:pic>
        <p:nvPicPr>
          <p:cNvPr id="16" name="图片 15">
            <a:extLst>
              <a:ext uri="{FF2B5EF4-FFF2-40B4-BE49-F238E27FC236}">
                <a16:creationId xmlns="" xmlns:a16="http://schemas.microsoft.com/office/drawing/2014/main" id="{0068E2A5-F6FC-402E-9AC0-220918DBB93B}"/>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38609" y="4225709"/>
            <a:ext cx="2286000" cy="2286000"/>
          </a:xfrm>
          <a:prstGeom prst="rect">
            <a:avLst/>
          </a:prstGeom>
        </p:spPr>
      </p:pic>
      <p:pic>
        <p:nvPicPr>
          <p:cNvPr id="18" name="图片 17">
            <a:extLst>
              <a:ext uri="{FF2B5EF4-FFF2-40B4-BE49-F238E27FC236}">
                <a16:creationId xmlns="" xmlns:a16="http://schemas.microsoft.com/office/drawing/2014/main" id="{10357BD2-378A-41F0-B2BB-9A5B5725BA5C}"/>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598929" y="4225709"/>
            <a:ext cx="2286000" cy="2286000"/>
          </a:xfrm>
          <a:prstGeom prst="rect">
            <a:avLst/>
          </a:prstGeom>
        </p:spPr>
      </p:pic>
      <p:pic>
        <p:nvPicPr>
          <p:cNvPr id="20" name="图片 19">
            <a:extLst>
              <a:ext uri="{FF2B5EF4-FFF2-40B4-BE49-F238E27FC236}">
                <a16:creationId xmlns="" xmlns:a16="http://schemas.microsoft.com/office/drawing/2014/main" id="{8591B7EB-4667-4E93-B2CC-27F79DFA6B2F}"/>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195458" y="4225709"/>
            <a:ext cx="2286000" cy="2286000"/>
          </a:xfrm>
          <a:prstGeom prst="rect">
            <a:avLst/>
          </a:prstGeom>
        </p:spPr>
      </p:pic>
      <p:pic>
        <p:nvPicPr>
          <p:cNvPr id="22" name="图片 21">
            <a:extLst>
              <a:ext uri="{FF2B5EF4-FFF2-40B4-BE49-F238E27FC236}">
                <a16:creationId xmlns="" xmlns:a16="http://schemas.microsoft.com/office/drawing/2014/main" id="{99F259E7-1715-422F-AD8F-EBC76D0A3E41}"/>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719568" y="4225709"/>
            <a:ext cx="2286000" cy="2286000"/>
          </a:xfrm>
          <a:prstGeom prst="rect">
            <a:avLst/>
          </a:prstGeom>
        </p:spPr>
      </p:pic>
      <p:sp>
        <p:nvSpPr>
          <p:cNvPr id="24" name="矩形 23">
            <a:extLst>
              <a:ext uri="{FF2B5EF4-FFF2-40B4-BE49-F238E27FC236}">
                <a16:creationId xmlns="" xmlns:a16="http://schemas.microsoft.com/office/drawing/2014/main" id="{686A31DF-DAEC-4281-BA7F-8D0039161EE5}"/>
              </a:ext>
            </a:extLst>
          </p:cNvPr>
          <p:cNvSpPr/>
          <p:nvPr/>
        </p:nvSpPr>
        <p:spPr>
          <a:xfrm>
            <a:off x="4566505" y="6511709"/>
            <a:ext cx="3185487" cy="276999"/>
          </a:xfrm>
          <a:prstGeom prst="rect">
            <a:avLst/>
          </a:prstGeom>
        </p:spPr>
        <p:txBody>
          <a:bodyPr wrap="none">
            <a:spAutoFit/>
          </a:bodyPr>
          <a:lstStyle/>
          <a:p>
            <a:r>
              <a:rPr lang="zh-CN" altLang="en-US" sz="1200" dirty="0">
                <a:latin typeface="宋体" panose="02010600030101010101" pitchFamily="2" charset="-122"/>
                <a:ea typeface="宋体" panose="02010600030101010101" pitchFamily="2" charset="-122"/>
              </a:rPr>
              <a:t>图</a:t>
            </a:r>
            <a:r>
              <a:rPr lang="en-US" altLang="zh-CN" sz="1200" dirty="0">
                <a:latin typeface="宋体" panose="02010600030101010101" pitchFamily="2" charset="-122"/>
                <a:ea typeface="宋体" panose="02010600030101010101" pitchFamily="2" charset="-122"/>
              </a:rPr>
              <a:t>1.</a:t>
            </a:r>
            <a:r>
              <a:rPr lang="zh-CN" altLang="en-US" sz="1200" dirty="0">
                <a:latin typeface="宋体" panose="02010600030101010101" pitchFamily="2" charset="-122"/>
                <a:ea typeface="宋体" panose="02010600030101010101" pitchFamily="2" charset="-122"/>
              </a:rPr>
              <a:t>正常人和感染新冠病毒的人的胸腔</a:t>
            </a:r>
            <a:r>
              <a:rPr lang="en-US" altLang="zh-CN" sz="1200" dirty="0">
                <a:latin typeface="宋体" panose="02010600030101010101" pitchFamily="2" charset="-122"/>
                <a:ea typeface="宋体" panose="02010600030101010101" pitchFamily="2" charset="-122"/>
              </a:rPr>
              <a:t>X</a:t>
            </a:r>
            <a:r>
              <a:rPr lang="zh-CN" altLang="en-US" sz="1200" dirty="0">
                <a:latin typeface="宋体" panose="02010600030101010101" pitchFamily="2" charset="-122"/>
                <a:ea typeface="宋体" panose="02010600030101010101" pitchFamily="2" charset="-122"/>
              </a:rPr>
              <a:t>光片</a:t>
            </a:r>
          </a:p>
        </p:txBody>
      </p:sp>
    </p:spTree>
    <p:extLst>
      <p:ext uri="{BB962C8B-B14F-4D97-AF65-F5344CB8AC3E}">
        <p14:creationId xmlns:p14="http://schemas.microsoft.com/office/powerpoint/2010/main" val="3384570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02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特征提取</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38609" y="984393"/>
            <a:ext cx="1338828" cy="369332"/>
          </a:xfrm>
          <a:prstGeom prst="rect">
            <a:avLst/>
          </a:prstGeom>
        </p:spPr>
        <p:txBody>
          <a:bodyPr wrap="none">
            <a:spAutoFit/>
          </a:bodyPr>
          <a:lstStyle/>
          <a:p>
            <a:r>
              <a:rPr lang="zh-CN" altLang="en-US" dirty="0"/>
              <a:t>灰度直方图</a:t>
            </a:r>
          </a:p>
        </p:txBody>
      </p:sp>
      <p:sp>
        <p:nvSpPr>
          <p:cNvPr id="10" name="矩形 9">
            <a:extLst>
              <a:ext uri="{FF2B5EF4-FFF2-40B4-BE49-F238E27FC236}">
                <a16:creationId xmlns="" xmlns:a16="http://schemas.microsoft.com/office/drawing/2014/main" id="{4AD57B3D-08F5-48D1-BD62-BC2C23609D26}"/>
              </a:ext>
            </a:extLst>
          </p:cNvPr>
          <p:cNvSpPr/>
          <p:nvPr/>
        </p:nvSpPr>
        <p:spPr>
          <a:xfrm>
            <a:off x="1038609" y="1318134"/>
            <a:ext cx="10619991" cy="1015663"/>
          </a:xfrm>
          <a:prstGeom prst="rect">
            <a:avLst/>
          </a:prstGeom>
        </p:spPr>
        <p:txBody>
          <a:bodyPr wrap="square">
            <a:spAutoFit/>
          </a:bodyPr>
          <a:lstStyle/>
          <a:p>
            <a:pPr>
              <a:lnSpc>
                <a:spcPct val="125000"/>
              </a:lnSpc>
            </a:pPr>
            <a:r>
              <a:rPr lang="zh-CN" altLang="en-US" sz="1600" dirty="0" smtClean="0">
                <a:latin typeface="Adobe 宋体 Std L" panose="02020300000000000000" pitchFamily="18" charset="-122"/>
                <a:ea typeface="Adobe 宋体 Std L" panose="02020300000000000000" pitchFamily="18" charset="-122"/>
              </a:rPr>
              <a:t>          灰度</a:t>
            </a:r>
            <a:r>
              <a:rPr lang="zh-CN" altLang="en-US" sz="1600" dirty="0">
                <a:latin typeface="Adobe 宋体 Std L" panose="02020300000000000000" pitchFamily="18" charset="-122"/>
                <a:ea typeface="Adobe 宋体 Std L" panose="02020300000000000000" pitchFamily="18" charset="-122"/>
              </a:rPr>
              <a:t>直方图</a:t>
            </a:r>
            <a:r>
              <a:rPr lang="zh-CN" altLang="zh-CN" sz="1600" dirty="0">
                <a:latin typeface="Adobe 宋体 Std L" panose="02020300000000000000" pitchFamily="18" charset="-122"/>
                <a:ea typeface="Adobe 宋体 Std L" panose="02020300000000000000" pitchFamily="18" charset="-122"/>
              </a:rPr>
              <a:t>表示了数字图像中色调的分布情况，同时也统计了每个色调值对应的像素数</a:t>
            </a:r>
            <a:r>
              <a:rPr lang="zh-CN" altLang="en-US" sz="1600" dirty="0">
                <a:latin typeface="Adobe 宋体 Std L" panose="02020300000000000000" pitchFamily="18" charset="-122"/>
                <a:ea typeface="Adobe 宋体 Std L" panose="02020300000000000000" pitchFamily="18" charset="-122"/>
              </a:rPr>
              <a:t>，如下图</a:t>
            </a:r>
            <a:r>
              <a:rPr lang="zh-CN" altLang="en-US" sz="1600" dirty="0" smtClean="0">
                <a:latin typeface="Adobe 宋体 Std L" panose="02020300000000000000" pitchFamily="18" charset="-122"/>
                <a:ea typeface="Adobe 宋体 Std L" panose="02020300000000000000" pitchFamily="18" charset="-122"/>
              </a:rPr>
              <a:t>，第一行是图</a:t>
            </a:r>
            <a:r>
              <a:rPr lang="en-US" altLang="zh-CN" sz="1600" dirty="0" smtClean="0">
                <a:latin typeface="Adobe 宋体 Std L" panose="02020300000000000000" pitchFamily="18" charset="-122"/>
                <a:ea typeface="Adobe 宋体 Std L" panose="02020300000000000000" pitchFamily="18" charset="-122"/>
              </a:rPr>
              <a:t>1</a:t>
            </a:r>
            <a:r>
              <a:rPr lang="zh-CN" altLang="en-US" sz="1600" dirty="0" smtClean="0">
                <a:latin typeface="Adobe 宋体 Std L" panose="02020300000000000000" pitchFamily="18" charset="-122"/>
                <a:ea typeface="Adobe 宋体 Std L" panose="02020300000000000000" pitchFamily="18" charset="-122"/>
              </a:rPr>
              <a:t>第一行正常人的胸部</a:t>
            </a:r>
            <a:r>
              <a:rPr lang="en-US" altLang="zh-CN" sz="1600" dirty="0" smtClean="0">
                <a:latin typeface="Adobe 宋体 Std L" panose="02020300000000000000" pitchFamily="18" charset="-122"/>
                <a:ea typeface="Adobe 宋体 Std L" panose="02020300000000000000" pitchFamily="18" charset="-122"/>
              </a:rPr>
              <a:t>X</a:t>
            </a:r>
            <a:r>
              <a:rPr lang="zh-CN" altLang="en-US" sz="1600" dirty="0" smtClean="0">
                <a:latin typeface="Adobe 宋体 Std L" panose="02020300000000000000" pitchFamily="18" charset="-122"/>
                <a:ea typeface="Adobe 宋体 Std L" panose="02020300000000000000" pitchFamily="18" charset="-122"/>
              </a:rPr>
              <a:t>光片对应</a:t>
            </a:r>
            <a:r>
              <a:rPr lang="zh-CN" altLang="en-US" sz="1600" dirty="0">
                <a:latin typeface="Adobe 宋体 Std L" panose="02020300000000000000" pitchFamily="18" charset="-122"/>
                <a:ea typeface="Adobe 宋体 Std L" panose="02020300000000000000" pitchFamily="18" charset="-122"/>
              </a:rPr>
              <a:t>的灰度直方图</a:t>
            </a:r>
            <a:r>
              <a:rPr lang="zh-CN" altLang="en-US" sz="1600" dirty="0" smtClean="0">
                <a:latin typeface="Adobe 宋体 Std L" panose="02020300000000000000" pitchFamily="18" charset="-122"/>
                <a:ea typeface="Adobe 宋体 Std L" panose="02020300000000000000" pitchFamily="18" charset="-122"/>
              </a:rPr>
              <a:t>，第二行是图</a:t>
            </a:r>
            <a:r>
              <a:rPr lang="en-US" altLang="zh-CN" sz="1600" dirty="0" smtClean="0">
                <a:latin typeface="Adobe 宋体 Std L" panose="02020300000000000000" pitchFamily="18" charset="-122"/>
                <a:ea typeface="Adobe 宋体 Std L" panose="02020300000000000000" pitchFamily="18" charset="-122"/>
              </a:rPr>
              <a:t>1</a:t>
            </a:r>
            <a:r>
              <a:rPr lang="zh-CN" altLang="en-US" sz="1600" dirty="0" smtClean="0">
                <a:latin typeface="Adobe 宋体 Std L" panose="02020300000000000000" pitchFamily="18" charset="-122"/>
                <a:ea typeface="Adobe 宋体 Std L" panose="02020300000000000000" pitchFamily="18" charset="-122"/>
              </a:rPr>
              <a:t>第二行感染新冠病毒的人的胸部</a:t>
            </a:r>
            <a:r>
              <a:rPr lang="en-US" altLang="zh-CN" sz="1600" dirty="0" smtClean="0">
                <a:latin typeface="Adobe 宋体 Std L" panose="02020300000000000000" pitchFamily="18" charset="-122"/>
                <a:ea typeface="Adobe 宋体 Std L" panose="02020300000000000000" pitchFamily="18" charset="-122"/>
              </a:rPr>
              <a:t>X</a:t>
            </a:r>
            <a:r>
              <a:rPr lang="zh-CN" altLang="en-US" sz="1600" dirty="0" smtClean="0">
                <a:latin typeface="Adobe 宋体 Std L" panose="02020300000000000000" pitchFamily="18" charset="-122"/>
                <a:ea typeface="Adobe 宋体 Std L" panose="02020300000000000000" pitchFamily="18" charset="-122"/>
              </a:rPr>
              <a:t>光片对应的灰度直方图，色素值范围</a:t>
            </a:r>
            <a:r>
              <a:rPr lang="zh-CN" altLang="en-US" sz="1600" dirty="0">
                <a:latin typeface="Adobe 宋体 Std L" panose="02020300000000000000" pitchFamily="18" charset="-122"/>
                <a:ea typeface="Adobe 宋体 Std L" panose="02020300000000000000" pitchFamily="18" charset="-122"/>
              </a:rPr>
              <a:t>是</a:t>
            </a:r>
            <a:r>
              <a:rPr lang="en-US" altLang="zh-CN" sz="1600" dirty="0" smtClean="0">
                <a:latin typeface="Adobe 宋体 Std L" panose="02020300000000000000" pitchFamily="18" charset="-122"/>
                <a:ea typeface="Adobe 宋体 Std L" panose="02020300000000000000" pitchFamily="18" charset="-122"/>
              </a:rPr>
              <a:t>100-255</a:t>
            </a:r>
            <a:r>
              <a:rPr lang="zh-CN" altLang="en-US" sz="1600" dirty="0">
                <a:latin typeface="Adobe 宋体 Std L" panose="02020300000000000000" pitchFamily="18" charset="-122"/>
                <a:ea typeface="Adobe 宋体 Std L" panose="02020300000000000000" pitchFamily="18" charset="-122"/>
              </a:rPr>
              <a:t>。</a:t>
            </a:r>
            <a:endParaRPr lang="zh-CN" altLang="zh-CN" sz="1600" dirty="0">
              <a:latin typeface="Adobe 宋体 Std L" panose="02020300000000000000" pitchFamily="18" charset="-122"/>
              <a:ea typeface="Adobe 宋体 Std L" panose="02020300000000000000" pitchFamily="18" charset="-122"/>
            </a:endParaRPr>
          </a:p>
        </p:txBody>
      </p:sp>
      <p:pic>
        <p:nvPicPr>
          <p:cNvPr id="12" name="图片 11">
            <a:extLst>
              <a:ext uri="{FF2B5EF4-FFF2-40B4-BE49-F238E27FC236}">
                <a16:creationId xmlns="" xmlns:a16="http://schemas.microsoft.com/office/drawing/2014/main" id="{1CE6E28C-5B2F-452C-AB69-3C22AB355AC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68391" y="4572000"/>
            <a:ext cx="2286000" cy="2286000"/>
          </a:xfrm>
          <a:prstGeom prst="rect">
            <a:avLst/>
          </a:prstGeom>
        </p:spPr>
      </p:pic>
      <p:pic>
        <p:nvPicPr>
          <p:cNvPr id="3" name="图片 2">
            <a:extLst>
              <a:ext uri="{FF2B5EF4-FFF2-40B4-BE49-F238E27FC236}">
                <a16:creationId xmlns="" xmlns:a16="http://schemas.microsoft.com/office/drawing/2014/main" id="{24277A48-1C7D-479B-9A48-864FC56CB43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8609" y="4572000"/>
            <a:ext cx="2286000" cy="2286000"/>
          </a:xfrm>
          <a:prstGeom prst="rect">
            <a:avLst/>
          </a:prstGeom>
        </p:spPr>
      </p:pic>
      <p:pic>
        <p:nvPicPr>
          <p:cNvPr id="5" name="图片 4">
            <a:extLst>
              <a:ext uri="{FF2B5EF4-FFF2-40B4-BE49-F238E27FC236}">
                <a16:creationId xmlns="" xmlns:a16="http://schemas.microsoft.com/office/drawing/2014/main" id="{0D335EE1-2885-4E39-B314-19D126AD1B0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03500" y="4572000"/>
            <a:ext cx="2286000" cy="2286000"/>
          </a:xfrm>
          <a:prstGeom prst="rect">
            <a:avLst/>
          </a:prstGeom>
        </p:spPr>
      </p:pic>
      <p:pic>
        <p:nvPicPr>
          <p:cNvPr id="7" name="图片 6">
            <a:extLst>
              <a:ext uri="{FF2B5EF4-FFF2-40B4-BE49-F238E27FC236}">
                <a16:creationId xmlns="" xmlns:a16="http://schemas.microsoft.com/office/drawing/2014/main" id="{8F8C09E2-AE16-48B2-8C65-C69D4F1FAD2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433282" y="4572000"/>
            <a:ext cx="2286000" cy="2286000"/>
          </a:xfrm>
          <a:prstGeom prst="rect">
            <a:avLst/>
          </a:prstGeom>
        </p:spPr>
      </p:pic>
      <p:pic>
        <p:nvPicPr>
          <p:cNvPr id="16" name="图片 15">
            <a:extLst>
              <a:ext uri="{FF2B5EF4-FFF2-40B4-BE49-F238E27FC236}">
                <a16:creationId xmlns="" xmlns:a16="http://schemas.microsoft.com/office/drawing/2014/main" id="{9E9EFEEB-8348-474C-A598-A248588D74F5}"/>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38609" y="2262387"/>
            <a:ext cx="2286000" cy="2286000"/>
          </a:xfrm>
          <a:prstGeom prst="rect">
            <a:avLst/>
          </a:prstGeom>
        </p:spPr>
      </p:pic>
      <p:pic>
        <p:nvPicPr>
          <p:cNvPr id="18" name="图片 17">
            <a:extLst>
              <a:ext uri="{FF2B5EF4-FFF2-40B4-BE49-F238E27FC236}">
                <a16:creationId xmlns="" xmlns:a16="http://schemas.microsoft.com/office/drawing/2014/main" id="{632A373A-19ED-42C1-82E7-7BE9F6527B1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503500" y="2286000"/>
            <a:ext cx="2286000" cy="2286000"/>
          </a:xfrm>
          <a:prstGeom prst="rect">
            <a:avLst/>
          </a:prstGeom>
        </p:spPr>
      </p:pic>
      <p:pic>
        <p:nvPicPr>
          <p:cNvPr id="20" name="图片 19">
            <a:extLst>
              <a:ext uri="{FF2B5EF4-FFF2-40B4-BE49-F238E27FC236}">
                <a16:creationId xmlns="" xmlns:a16="http://schemas.microsoft.com/office/drawing/2014/main" id="{B854C754-B5C5-403A-91FB-9CD63F13CF87}"/>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974547" y="2286000"/>
            <a:ext cx="2286000" cy="2286000"/>
          </a:xfrm>
          <a:prstGeom prst="rect">
            <a:avLst/>
          </a:prstGeom>
        </p:spPr>
      </p:pic>
      <p:pic>
        <p:nvPicPr>
          <p:cNvPr id="22" name="图片 21">
            <a:extLst>
              <a:ext uri="{FF2B5EF4-FFF2-40B4-BE49-F238E27FC236}">
                <a16:creationId xmlns="" xmlns:a16="http://schemas.microsoft.com/office/drawing/2014/main" id="{6307D96D-015E-442F-872A-CA9D127469F8}"/>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433282" y="2262387"/>
            <a:ext cx="2286000" cy="2286000"/>
          </a:xfrm>
          <a:prstGeom prst="rect">
            <a:avLst/>
          </a:prstGeom>
        </p:spPr>
      </p:pic>
    </p:spTree>
    <p:extLst>
      <p:ext uri="{BB962C8B-B14F-4D97-AF65-F5344CB8AC3E}">
        <p14:creationId xmlns:p14="http://schemas.microsoft.com/office/powerpoint/2010/main" val="17417949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02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特征提取</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2702984" cy="369332"/>
          </a:xfrm>
          <a:prstGeom prst="rect">
            <a:avLst/>
          </a:prstGeom>
        </p:spPr>
        <p:txBody>
          <a:bodyPr wrap="none">
            <a:spAutoFit/>
          </a:bodyPr>
          <a:lstStyle/>
          <a:p>
            <a:r>
              <a:rPr lang="zh-CN" altLang="en-US" dirty="0"/>
              <a:t>傅里叶变换频谱图（</a:t>
            </a:r>
            <a:r>
              <a:rPr lang="en-US" altLang="zh-CN" dirty="0"/>
              <a:t>FT</a:t>
            </a:r>
            <a:r>
              <a:rPr lang="zh-CN" altLang="en-US" dirty="0"/>
              <a:t>）</a:t>
            </a:r>
          </a:p>
        </p:txBody>
      </p:sp>
      <p:sp>
        <p:nvSpPr>
          <p:cNvPr id="10" name="矩形 9">
            <a:extLst>
              <a:ext uri="{FF2B5EF4-FFF2-40B4-BE49-F238E27FC236}">
                <a16:creationId xmlns="" xmlns:a16="http://schemas.microsoft.com/office/drawing/2014/main" id="{4AD57B3D-08F5-48D1-BD62-BC2C23609D26}"/>
              </a:ext>
            </a:extLst>
          </p:cNvPr>
          <p:cNvSpPr/>
          <p:nvPr/>
        </p:nvSpPr>
        <p:spPr>
          <a:xfrm>
            <a:off x="1038608" y="1402127"/>
            <a:ext cx="10619991" cy="707886"/>
          </a:xfrm>
          <a:prstGeom prst="rect">
            <a:avLst/>
          </a:prstGeom>
        </p:spPr>
        <p:txBody>
          <a:bodyPr wrap="square">
            <a:spAutoFit/>
          </a:bodyPr>
          <a:lstStyle/>
          <a:p>
            <a:pPr>
              <a:lnSpc>
                <a:spcPct val="125000"/>
              </a:lnSpc>
            </a:pPr>
            <a:r>
              <a:rPr lang="en-US" altLang="zh-CN" sz="1600" dirty="0" smtClean="0">
                <a:latin typeface="Adobe 宋体 Std L" panose="02020300000000000000" pitchFamily="18" charset="-122"/>
                <a:ea typeface="Adobe 宋体 Std L" panose="02020300000000000000" pitchFamily="18" charset="-122"/>
              </a:rPr>
              <a:t>         </a:t>
            </a:r>
            <a:r>
              <a:rPr lang="zh-CN" altLang="zh-CN" sz="1600" dirty="0" smtClean="0">
                <a:latin typeface="Adobe 宋体 Std L" panose="02020300000000000000" pitchFamily="18" charset="-122"/>
                <a:ea typeface="Adobe 宋体 Std L" panose="02020300000000000000" pitchFamily="18" charset="-122"/>
              </a:rPr>
              <a:t>傅立叶</a:t>
            </a:r>
            <a:r>
              <a:rPr lang="zh-CN" altLang="zh-CN" sz="1600" dirty="0">
                <a:latin typeface="Adobe 宋体 Std L" panose="02020300000000000000" pitchFamily="18" charset="-122"/>
                <a:ea typeface="Adobe 宋体 Std L" panose="02020300000000000000" pitchFamily="18" charset="-122"/>
              </a:rPr>
              <a:t>变换是将图像从空间域转换到频率域，</a:t>
            </a:r>
            <a:r>
              <a:rPr lang="zh-CN" altLang="en-US" sz="1600" dirty="0">
                <a:latin typeface="Adobe 宋体 Std L" panose="02020300000000000000" pitchFamily="18" charset="-122"/>
                <a:ea typeface="Adobe 宋体 Std L" panose="02020300000000000000" pitchFamily="18" charset="-122"/>
              </a:rPr>
              <a:t>也就得到了图像的梯度分布图。如下图</a:t>
            </a:r>
            <a:r>
              <a:rPr lang="zh-CN" altLang="en-US" sz="1600" dirty="0" smtClean="0">
                <a:latin typeface="Adobe 宋体 Std L" panose="02020300000000000000" pitchFamily="18" charset="-122"/>
                <a:ea typeface="Adobe 宋体 Std L" panose="02020300000000000000" pitchFamily="18" charset="-122"/>
              </a:rPr>
              <a:t>，第</a:t>
            </a:r>
            <a:r>
              <a:rPr lang="zh-CN" altLang="en-US" sz="1600" dirty="0">
                <a:latin typeface="Adobe 宋体 Std L" panose="02020300000000000000" pitchFamily="18" charset="-122"/>
                <a:ea typeface="Adobe 宋体 Std L" panose="02020300000000000000" pitchFamily="18" charset="-122"/>
              </a:rPr>
              <a:t>一行是图</a:t>
            </a:r>
            <a:r>
              <a:rPr lang="en-US" altLang="zh-CN" sz="1600" dirty="0">
                <a:latin typeface="Adobe 宋体 Std L" panose="02020300000000000000" pitchFamily="18" charset="-122"/>
                <a:ea typeface="Adobe 宋体 Std L" panose="02020300000000000000" pitchFamily="18" charset="-122"/>
              </a:rPr>
              <a:t>1</a:t>
            </a:r>
            <a:r>
              <a:rPr lang="zh-CN" altLang="en-US" sz="1600" dirty="0">
                <a:latin typeface="Adobe 宋体 Std L" panose="02020300000000000000" pitchFamily="18" charset="-122"/>
                <a:ea typeface="Adobe 宋体 Std L" panose="02020300000000000000" pitchFamily="18" charset="-122"/>
              </a:rPr>
              <a:t>第一行正常人的胸部</a:t>
            </a:r>
            <a:r>
              <a:rPr lang="en-US" altLang="zh-CN" sz="1600" dirty="0">
                <a:latin typeface="Adobe 宋体 Std L" panose="02020300000000000000" pitchFamily="18" charset="-122"/>
                <a:ea typeface="Adobe 宋体 Std L" panose="02020300000000000000" pitchFamily="18" charset="-122"/>
              </a:rPr>
              <a:t>X</a:t>
            </a:r>
            <a:r>
              <a:rPr lang="zh-CN" altLang="en-US" sz="1600" dirty="0">
                <a:latin typeface="Adobe 宋体 Std L" panose="02020300000000000000" pitchFamily="18" charset="-122"/>
                <a:ea typeface="Adobe 宋体 Std L" panose="02020300000000000000" pitchFamily="18" charset="-122"/>
              </a:rPr>
              <a:t>光片对应</a:t>
            </a:r>
            <a:r>
              <a:rPr lang="zh-CN" altLang="en-US" sz="1600" dirty="0" smtClean="0">
                <a:latin typeface="Adobe 宋体 Std L" panose="02020300000000000000" pitchFamily="18" charset="-122"/>
                <a:ea typeface="Adobe 宋体 Std L" panose="02020300000000000000" pitchFamily="18" charset="-122"/>
              </a:rPr>
              <a:t>的频谱图，</a:t>
            </a:r>
            <a:r>
              <a:rPr lang="zh-CN" altLang="en-US" sz="1600" dirty="0">
                <a:latin typeface="Adobe 宋体 Std L" panose="02020300000000000000" pitchFamily="18" charset="-122"/>
                <a:ea typeface="Adobe 宋体 Std L" panose="02020300000000000000" pitchFamily="18" charset="-122"/>
              </a:rPr>
              <a:t>第二行是图</a:t>
            </a:r>
            <a:r>
              <a:rPr lang="en-US" altLang="zh-CN" sz="1600" dirty="0">
                <a:latin typeface="Adobe 宋体 Std L" panose="02020300000000000000" pitchFamily="18" charset="-122"/>
                <a:ea typeface="Adobe 宋体 Std L" panose="02020300000000000000" pitchFamily="18" charset="-122"/>
              </a:rPr>
              <a:t>1</a:t>
            </a:r>
            <a:r>
              <a:rPr lang="zh-CN" altLang="en-US" sz="1600" dirty="0">
                <a:latin typeface="Adobe 宋体 Std L" panose="02020300000000000000" pitchFamily="18" charset="-122"/>
                <a:ea typeface="Adobe 宋体 Std L" panose="02020300000000000000" pitchFamily="18" charset="-122"/>
              </a:rPr>
              <a:t>第二行感染新冠病毒的人的胸部</a:t>
            </a:r>
            <a:r>
              <a:rPr lang="en-US" altLang="zh-CN" sz="1600" dirty="0">
                <a:latin typeface="Adobe 宋体 Std L" panose="02020300000000000000" pitchFamily="18" charset="-122"/>
                <a:ea typeface="Adobe 宋体 Std L" panose="02020300000000000000" pitchFamily="18" charset="-122"/>
              </a:rPr>
              <a:t>X</a:t>
            </a:r>
            <a:r>
              <a:rPr lang="zh-CN" altLang="en-US" sz="1600" dirty="0">
                <a:latin typeface="Adobe 宋体 Std L" panose="02020300000000000000" pitchFamily="18" charset="-122"/>
                <a:ea typeface="Adobe 宋体 Std L" panose="02020300000000000000" pitchFamily="18" charset="-122"/>
              </a:rPr>
              <a:t>光片对应</a:t>
            </a:r>
            <a:r>
              <a:rPr lang="zh-CN" altLang="en-US" sz="1600" dirty="0" smtClean="0">
                <a:latin typeface="Adobe 宋体 Std L" panose="02020300000000000000" pitchFamily="18" charset="-122"/>
                <a:ea typeface="Adobe 宋体 Std L" panose="02020300000000000000" pitchFamily="18" charset="-122"/>
              </a:rPr>
              <a:t>的频谱图。</a:t>
            </a:r>
            <a:endParaRPr lang="zh-CN" altLang="zh-CN" sz="1600" dirty="0">
              <a:latin typeface="Adobe 宋体 Std L" panose="02020300000000000000" pitchFamily="18" charset="-122"/>
              <a:ea typeface="Adobe 宋体 Std L" panose="02020300000000000000" pitchFamily="18" charset="-122"/>
            </a:endParaRPr>
          </a:p>
        </p:txBody>
      </p:sp>
      <p:pic>
        <p:nvPicPr>
          <p:cNvPr id="16" name="图片 15">
            <a:extLst>
              <a:ext uri="{FF2B5EF4-FFF2-40B4-BE49-F238E27FC236}">
                <a16:creationId xmlns="" xmlns:a16="http://schemas.microsoft.com/office/drawing/2014/main" id="{8BE88920-20BA-4BDB-9F04-BE67231F916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44534" y="4456977"/>
            <a:ext cx="2286000" cy="2286000"/>
          </a:xfrm>
          <a:prstGeom prst="rect">
            <a:avLst/>
          </a:prstGeom>
        </p:spPr>
      </p:pic>
      <p:pic>
        <p:nvPicPr>
          <p:cNvPr id="3" name="图片 2">
            <a:extLst>
              <a:ext uri="{FF2B5EF4-FFF2-40B4-BE49-F238E27FC236}">
                <a16:creationId xmlns="" xmlns:a16="http://schemas.microsoft.com/office/drawing/2014/main" id="{585788D2-8F1C-4377-AD12-ED07922A278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1296" y="2170977"/>
            <a:ext cx="2286000" cy="2286000"/>
          </a:xfrm>
          <a:prstGeom prst="rect">
            <a:avLst/>
          </a:prstGeom>
        </p:spPr>
      </p:pic>
      <p:pic>
        <p:nvPicPr>
          <p:cNvPr id="5" name="图片 4">
            <a:extLst>
              <a:ext uri="{FF2B5EF4-FFF2-40B4-BE49-F238E27FC236}">
                <a16:creationId xmlns="" xmlns:a16="http://schemas.microsoft.com/office/drawing/2014/main" id="{959BBC69-F440-4CF6-A91A-052ED47C14B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417915" y="2170977"/>
            <a:ext cx="2286000" cy="2286000"/>
          </a:xfrm>
          <a:prstGeom prst="rect">
            <a:avLst/>
          </a:prstGeom>
        </p:spPr>
      </p:pic>
      <p:pic>
        <p:nvPicPr>
          <p:cNvPr id="7" name="图片 6">
            <a:extLst>
              <a:ext uri="{FF2B5EF4-FFF2-40B4-BE49-F238E27FC236}">
                <a16:creationId xmlns="" xmlns:a16="http://schemas.microsoft.com/office/drawing/2014/main" id="{31E5EF7F-B7B7-4D12-A7F3-62D7F988584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44534" y="2170977"/>
            <a:ext cx="2286000" cy="2286000"/>
          </a:xfrm>
          <a:prstGeom prst="rect">
            <a:avLst/>
          </a:prstGeom>
        </p:spPr>
      </p:pic>
      <p:pic>
        <p:nvPicPr>
          <p:cNvPr id="12" name="图片 11">
            <a:extLst>
              <a:ext uri="{FF2B5EF4-FFF2-40B4-BE49-F238E27FC236}">
                <a16:creationId xmlns="" xmlns:a16="http://schemas.microsoft.com/office/drawing/2014/main" id="{4CAECD1F-6230-4E61-9EB9-A9D413AC3E5D}"/>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271153" y="2170977"/>
            <a:ext cx="2286000" cy="2286000"/>
          </a:xfrm>
          <a:prstGeom prst="rect">
            <a:avLst/>
          </a:prstGeom>
        </p:spPr>
      </p:pic>
      <p:pic>
        <p:nvPicPr>
          <p:cNvPr id="18" name="图片 17">
            <a:extLst>
              <a:ext uri="{FF2B5EF4-FFF2-40B4-BE49-F238E27FC236}">
                <a16:creationId xmlns="" xmlns:a16="http://schemas.microsoft.com/office/drawing/2014/main" id="{EBA34CD5-5EE7-4889-B268-DEAF14D76165}"/>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91296" y="4456977"/>
            <a:ext cx="2286000" cy="2286000"/>
          </a:xfrm>
          <a:prstGeom prst="rect">
            <a:avLst/>
          </a:prstGeom>
        </p:spPr>
      </p:pic>
      <p:pic>
        <p:nvPicPr>
          <p:cNvPr id="20" name="图片 19">
            <a:extLst>
              <a:ext uri="{FF2B5EF4-FFF2-40B4-BE49-F238E27FC236}">
                <a16:creationId xmlns="" xmlns:a16="http://schemas.microsoft.com/office/drawing/2014/main" id="{B1EEEEEB-F133-404E-9D23-D81AC6C3FDCB}"/>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417915" y="4456977"/>
            <a:ext cx="2286000" cy="2286000"/>
          </a:xfrm>
          <a:prstGeom prst="rect">
            <a:avLst/>
          </a:prstGeom>
        </p:spPr>
      </p:pic>
      <p:pic>
        <p:nvPicPr>
          <p:cNvPr id="22" name="图片 21">
            <a:extLst>
              <a:ext uri="{FF2B5EF4-FFF2-40B4-BE49-F238E27FC236}">
                <a16:creationId xmlns="" xmlns:a16="http://schemas.microsoft.com/office/drawing/2014/main" id="{EDAFEEA3-B38C-4487-8331-D9D63AE6975C}"/>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304213" y="4456977"/>
            <a:ext cx="2286000" cy="2286000"/>
          </a:xfrm>
          <a:prstGeom prst="rect">
            <a:avLst/>
          </a:prstGeom>
        </p:spPr>
      </p:pic>
    </p:spTree>
    <p:extLst>
      <p:ext uri="{BB962C8B-B14F-4D97-AF65-F5344CB8AC3E}">
        <p14:creationId xmlns:p14="http://schemas.microsoft.com/office/powerpoint/2010/main" val="1553032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02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特征提取</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3615092" cy="369332"/>
          </a:xfrm>
          <a:prstGeom prst="rect">
            <a:avLst/>
          </a:prstGeom>
        </p:spPr>
        <p:txBody>
          <a:bodyPr wrap="none">
            <a:spAutoFit/>
          </a:bodyPr>
          <a:lstStyle/>
          <a:p>
            <a:r>
              <a:rPr lang="zh-CN" altLang="en-US" dirty="0">
                <a:latin typeface="+mj-ea"/>
                <a:ea typeface="+mj-ea"/>
              </a:rPr>
              <a:t>分形维数（</a:t>
            </a:r>
            <a:r>
              <a:rPr lang="en-US" altLang="zh-CN" dirty="0" err="1">
                <a:latin typeface="+mj-ea"/>
                <a:ea typeface="+mj-ea"/>
              </a:rPr>
              <a:t>Fractral</a:t>
            </a:r>
            <a:r>
              <a:rPr lang="en-US" altLang="zh-CN" dirty="0">
                <a:latin typeface="+mj-ea"/>
                <a:ea typeface="+mj-ea"/>
              </a:rPr>
              <a:t> dimension</a:t>
            </a:r>
            <a:r>
              <a:rPr lang="zh-CN" altLang="en-US" dirty="0">
                <a:latin typeface="+mj-ea"/>
                <a:ea typeface="+mj-ea"/>
              </a:rPr>
              <a:t>）</a:t>
            </a:r>
            <a:endParaRPr lang="en-US" altLang="zh-CN" dirty="0">
              <a:latin typeface="+mj-ea"/>
              <a:ea typeface="+mj-ea"/>
            </a:endParaRPr>
          </a:p>
        </p:txBody>
      </p:sp>
      <p:sp>
        <p:nvSpPr>
          <p:cNvPr id="10" name="矩形 9">
            <a:extLst>
              <a:ext uri="{FF2B5EF4-FFF2-40B4-BE49-F238E27FC236}">
                <a16:creationId xmlns="" xmlns:a16="http://schemas.microsoft.com/office/drawing/2014/main" id="{4AD57B3D-08F5-48D1-BD62-BC2C23609D26}"/>
              </a:ext>
            </a:extLst>
          </p:cNvPr>
          <p:cNvSpPr/>
          <p:nvPr/>
        </p:nvSpPr>
        <p:spPr>
          <a:xfrm>
            <a:off x="1038609" y="1471247"/>
            <a:ext cx="10528080" cy="1011815"/>
          </a:xfrm>
          <a:prstGeom prst="rect">
            <a:avLst/>
          </a:prstGeom>
        </p:spPr>
        <p:txBody>
          <a:bodyPr wrap="square">
            <a:spAutoFit/>
          </a:bodyPr>
          <a:lstStyle/>
          <a:p>
            <a:pPr>
              <a:lnSpc>
                <a:spcPct val="125000"/>
              </a:lnSpc>
            </a:pPr>
            <a:r>
              <a:rPr lang="en-US" altLang="zh-CN" dirty="0">
                <a:latin typeface="宋体" panose="02010600030101010101" pitchFamily="2" charset="-122"/>
                <a:ea typeface="宋体" panose="02010600030101010101" pitchFamily="2" charset="-122"/>
              </a:rPr>
              <a:t>   </a:t>
            </a:r>
            <a:r>
              <a:rPr lang="zh-CN" altLang="zh-CN" sz="1600" dirty="0">
                <a:latin typeface="宋体" panose="02010600030101010101" pitchFamily="2" charset="-122"/>
                <a:ea typeface="宋体" panose="02010600030101010101" pitchFamily="2" charset="-122"/>
              </a:rPr>
              <a:t>分形维数是一种表征分形图案或集合的指标，通过将</a:t>
            </a:r>
            <a:r>
              <a:rPr lang="zh-CN" altLang="en-US" sz="1600" dirty="0">
                <a:latin typeface="宋体" panose="02010600030101010101" pitchFamily="2" charset="-122"/>
                <a:ea typeface="宋体" panose="02010600030101010101" pitchFamily="2" charset="-122"/>
              </a:rPr>
              <a:t>图案的</a:t>
            </a:r>
            <a:r>
              <a:rPr lang="zh-CN" altLang="zh-CN" sz="1600" dirty="0">
                <a:latin typeface="宋体" panose="02010600030101010101" pitchFamily="2" charset="-122"/>
                <a:ea typeface="宋体" panose="02010600030101010101" pitchFamily="2" charset="-122"/>
              </a:rPr>
              <a:t>复杂性量化为细节变化与尺度变化的比率</a:t>
            </a:r>
            <a:r>
              <a:rPr lang="zh-CN" altLang="en-US" sz="1600" dirty="0">
                <a:latin typeface="宋体" panose="02010600030101010101" pitchFamily="2" charset="-122"/>
                <a:ea typeface="宋体" panose="02010600030101010101" pitchFamily="2" charset="-122"/>
              </a:rPr>
              <a:t>。分形维数可描述图像的自相似性和复杂性。分形维数是不同阈值下的二值图像计算得来，下图是图</a:t>
            </a:r>
            <a:r>
              <a:rPr lang="en-US" altLang="zh-CN" sz="1600" dirty="0">
                <a:latin typeface="宋体" panose="02010600030101010101" pitchFamily="2" charset="-122"/>
                <a:ea typeface="宋体" panose="02010600030101010101" pitchFamily="2" charset="-122"/>
              </a:rPr>
              <a:t>1</a:t>
            </a:r>
            <a:r>
              <a:rPr lang="zh-CN" altLang="en-US" sz="1600" dirty="0">
                <a:latin typeface="宋体" panose="02010600030101010101" pitchFamily="2" charset="-122"/>
                <a:ea typeface="宋体" panose="02010600030101010101" pitchFamily="2" charset="-122"/>
              </a:rPr>
              <a:t>中第一行的四张正常人的</a:t>
            </a:r>
            <a:r>
              <a:rPr lang="zh-CN" altLang="en-US" sz="1600" dirty="0" smtClean="0">
                <a:latin typeface="宋体" panose="02010600030101010101" pitchFamily="2" charset="-122"/>
                <a:ea typeface="宋体" panose="02010600030101010101" pitchFamily="2" charset="-122"/>
              </a:rPr>
              <a:t>胸部</a:t>
            </a:r>
            <a:r>
              <a:rPr lang="en-US" altLang="zh-CN" sz="1600" dirty="0" smtClean="0">
                <a:latin typeface="宋体" panose="02010600030101010101" pitchFamily="2" charset="-122"/>
                <a:ea typeface="宋体" panose="02010600030101010101" pitchFamily="2" charset="-122"/>
              </a:rPr>
              <a:t>X</a:t>
            </a:r>
            <a:r>
              <a:rPr lang="zh-CN" altLang="en-US" sz="1600" dirty="0">
                <a:latin typeface="宋体" panose="02010600030101010101" pitchFamily="2" charset="-122"/>
                <a:ea typeface="宋体" panose="02010600030101010101" pitchFamily="2" charset="-122"/>
              </a:rPr>
              <a:t>光片在阈值是</a:t>
            </a:r>
            <a:r>
              <a:rPr lang="en-US" altLang="zh-CN" sz="1600" dirty="0">
                <a:latin typeface="宋体" panose="02010600030101010101" pitchFamily="2" charset="-122"/>
                <a:ea typeface="宋体" panose="02010600030101010101" pitchFamily="2" charset="-122"/>
              </a:rPr>
              <a:t>100-150</a:t>
            </a:r>
            <a:r>
              <a:rPr lang="zh-CN" altLang="en-US" sz="1600" dirty="0">
                <a:latin typeface="宋体" panose="02010600030101010101" pitchFamily="2" charset="-122"/>
                <a:ea typeface="宋体" panose="02010600030101010101" pitchFamily="2" charset="-122"/>
              </a:rPr>
              <a:t>形成的二值图像。</a:t>
            </a:r>
            <a:endParaRPr lang="en-US" altLang="zh-CN" dirty="0">
              <a:latin typeface="宋体" panose="02010600030101010101" pitchFamily="2" charset="-122"/>
              <a:ea typeface="宋体" panose="02010600030101010101" pitchFamily="2" charset="-122"/>
            </a:endParaRPr>
          </a:p>
        </p:txBody>
      </p:sp>
      <p:pic>
        <p:nvPicPr>
          <p:cNvPr id="5" name="图片 4">
            <a:extLst>
              <a:ext uri="{FF2B5EF4-FFF2-40B4-BE49-F238E27FC236}">
                <a16:creationId xmlns="" xmlns:a16="http://schemas.microsoft.com/office/drawing/2014/main" id="{02BFFE24-6AA8-4E1B-8FA2-73F9ADF6D1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7228" y="2415347"/>
            <a:ext cx="5923535" cy="4442651"/>
          </a:xfrm>
          <a:prstGeom prst="rect">
            <a:avLst/>
          </a:prstGeom>
        </p:spPr>
      </p:pic>
    </p:spTree>
    <p:extLst>
      <p:ext uri="{BB962C8B-B14F-4D97-AF65-F5344CB8AC3E}">
        <p14:creationId xmlns:p14="http://schemas.microsoft.com/office/powerpoint/2010/main" val="927200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02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特征提取</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3615092" cy="369332"/>
          </a:xfrm>
          <a:prstGeom prst="rect">
            <a:avLst/>
          </a:prstGeom>
        </p:spPr>
        <p:txBody>
          <a:bodyPr wrap="none">
            <a:spAutoFit/>
          </a:bodyPr>
          <a:lstStyle/>
          <a:p>
            <a:r>
              <a:rPr lang="zh-CN" altLang="en-US" dirty="0">
                <a:latin typeface="+mj-ea"/>
                <a:ea typeface="+mj-ea"/>
              </a:rPr>
              <a:t>分形维数（</a:t>
            </a:r>
            <a:r>
              <a:rPr lang="en-US" altLang="zh-CN" dirty="0" err="1">
                <a:latin typeface="+mj-ea"/>
                <a:ea typeface="+mj-ea"/>
              </a:rPr>
              <a:t>Fractral</a:t>
            </a:r>
            <a:r>
              <a:rPr lang="en-US" altLang="zh-CN" dirty="0">
                <a:latin typeface="+mj-ea"/>
                <a:ea typeface="+mj-ea"/>
              </a:rPr>
              <a:t> dimension</a:t>
            </a:r>
            <a:r>
              <a:rPr lang="zh-CN" altLang="en-US" dirty="0">
                <a:latin typeface="+mj-ea"/>
                <a:ea typeface="+mj-ea"/>
              </a:rPr>
              <a:t>）</a:t>
            </a:r>
            <a:endParaRPr lang="en-US" altLang="zh-CN" dirty="0">
              <a:latin typeface="+mj-ea"/>
              <a:ea typeface="+mj-ea"/>
            </a:endParaRPr>
          </a:p>
        </p:txBody>
      </p:sp>
      <p:sp>
        <p:nvSpPr>
          <p:cNvPr id="10" name="矩形 9">
            <a:extLst>
              <a:ext uri="{FF2B5EF4-FFF2-40B4-BE49-F238E27FC236}">
                <a16:creationId xmlns="" xmlns:a16="http://schemas.microsoft.com/office/drawing/2014/main" id="{4AD57B3D-08F5-48D1-BD62-BC2C23609D26}"/>
              </a:ext>
            </a:extLst>
          </p:cNvPr>
          <p:cNvSpPr/>
          <p:nvPr/>
        </p:nvSpPr>
        <p:spPr>
          <a:xfrm>
            <a:off x="1038609" y="1471247"/>
            <a:ext cx="10528080" cy="338554"/>
          </a:xfrm>
          <a:prstGeom prst="rect">
            <a:avLst/>
          </a:prstGeom>
        </p:spPr>
        <p:txBody>
          <a:bodyPr wrap="square">
            <a:spAutoFit/>
          </a:bodyPr>
          <a:lstStyle/>
          <a:p>
            <a:r>
              <a:rPr lang="zh-CN" altLang="en-US" sz="1600" dirty="0">
                <a:latin typeface="宋体" panose="02010600030101010101" pitchFamily="2" charset="-122"/>
                <a:ea typeface="宋体" panose="02010600030101010101" pitchFamily="2" charset="-122"/>
              </a:rPr>
              <a:t>下图是图</a:t>
            </a:r>
            <a:r>
              <a:rPr lang="en-US" altLang="zh-CN" sz="1600" dirty="0">
                <a:latin typeface="宋体" panose="02010600030101010101" pitchFamily="2" charset="-122"/>
                <a:ea typeface="宋体" panose="02010600030101010101" pitchFamily="2" charset="-122"/>
              </a:rPr>
              <a:t>1</a:t>
            </a:r>
            <a:r>
              <a:rPr lang="zh-CN" altLang="en-US" sz="1600" dirty="0">
                <a:latin typeface="宋体" panose="02010600030101010101" pitchFamily="2" charset="-122"/>
                <a:ea typeface="宋体" panose="02010600030101010101" pitchFamily="2" charset="-122"/>
              </a:rPr>
              <a:t>中第二行的感染了新冠病毒的人的</a:t>
            </a:r>
            <a:r>
              <a:rPr lang="zh-CN" altLang="en-US" sz="1600" dirty="0" smtClean="0">
                <a:latin typeface="宋体" panose="02010600030101010101" pitchFamily="2" charset="-122"/>
                <a:ea typeface="宋体" panose="02010600030101010101" pitchFamily="2" charset="-122"/>
              </a:rPr>
              <a:t>胸部</a:t>
            </a:r>
            <a:r>
              <a:rPr lang="en-US" altLang="zh-CN" sz="1600" dirty="0" smtClean="0">
                <a:latin typeface="宋体" panose="02010600030101010101" pitchFamily="2" charset="-122"/>
                <a:ea typeface="宋体" panose="02010600030101010101" pitchFamily="2" charset="-122"/>
              </a:rPr>
              <a:t>X</a:t>
            </a:r>
            <a:r>
              <a:rPr lang="zh-CN" altLang="en-US" sz="1600" dirty="0">
                <a:latin typeface="宋体" panose="02010600030101010101" pitchFamily="2" charset="-122"/>
                <a:ea typeface="宋体" panose="02010600030101010101" pitchFamily="2" charset="-122"/>
              </a:rPr>
              <a:t>光片在阈值是</a:t>
            </a:r>
            <a:r>
              <a:rPr lang="en-US" altLang="zh-CN" sz="1600" dirty="0">
                <a:latin typeface="宋体" panose="02010600030101010101" pitchFamily="2" charset="-122"/>
                <a:ea typeface="宋体" panose="02010600030101010101" pitchFamily="2" charset="-122"/>
              </a:rPr>
              <a:t>100-150</a:t>
            </a:r>
            <a:r>
              <a:rPr lang="zh-CN" altLang="en-US" sz="1600" dirty="0">
                <a:latin typeface="宋体" panose="02010600030101010101" pitchFamily="2" charset="-122"/>
                <a:ea typeface="宋体" panose="02010600030101010101" pitchFamily="2" charset="-122"/>
              </a:rPr>
              <a:t>形成的二值图像。</a:t>
            </a:r>
            <a:endParaRPr lang="en-US" altLang="zh-CN" dirty="0">
              <a:latin typeface="宋体" panose="02010600030101010101" pitchFamily="2" charset="-122"/>
              <a:ea typeface="宋体" panose="02010600030101010101" pitchFamily="2" charset="-122"/>
            </a:endParaRPr>
          </a:p>
        </p:txBody>
      </p:sp>
      <p:pic>
        <p:nvPicPr>
          <p:cNvPr id="6" name="图片 5">
            <a:extLst>
              <a:ext uri="{FF2B5EF4-FFF2-40B4-BE49-F238E27FC236}">
                <a16:creationId xmlns="" xmlns:a16="http://schemas.microsoft.com/office/drawing/2014/main" id="{14A29235-342F-45F8-A261-86D5EB6429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8055" y="1907394"/>
            <a:ext cx="5925312" cy="4443984"/>
          </a:xfrm>
          <a:prstGeom prst="rect">
            <a:avLst/>
          </a:prstGeom>
        </p:spPr>
      </p:pic>
    </p:spTree>
    <p:extLst>
      <p:ext uri="{BB962C8B-B14F-4D97-AF65-F5344CB8AC3E}">
        <p14:creationId xmlns:p14="http://schemas.microsoft.com/office/powerpoint/2010/main" val="846873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9" name="图片 38"/>
          <p:cNvPicPr>
            <a:picLocks noChangeAspect="1"/>
          </p:cNvPicPr>
          <p:nvPr/>
        </p:nvPicPr>
        <p:blipFill>
          <a:blip r:embed="rId3"/>
          <a:stretch>
            <a:fillRect/>
          </a:stretch>
        </p:blipFill>
        <p:spPr>
          <a:xfrm>
            <a:off x="10590213" y="476250"/>
            <a:ext cx="1068387" cy="241300"/>
          </a:xfrm>
          <a:prstGeom prst="rect">
            <a:avLst/>
          </a:prstGeom>
          <a:noFill/>
          <a:ln w="9525">
            <a:noFill/>
          </a:ln>
        </p:spPr>
      </p:pic>
      <p:sp>
        <p:nvSpPr>
          <p:cNvPr id="13" name="object 4">
            <a:extLst>
              <a:ext uri="{FF2B5EF4-FFF2-40B4-BE49-F238E27FC236}">
                <a16:creationId xmlns="" xmlns:a16="http://schemas.microsoft.com/office/drawing/2014/main" id="{C96D1927-5106-4BBB-997C-239A31311284}"/>
              </a:ext>
            </a:extLst>
          </p:cNvPr>
          <p:cNvSpPr/>
          <p:nvPr/>
        </p:nvSpPr>
        <p:spPr>
          <a:xfrm>
            <a:off x="-1" y="834891"/>
            <a:ext cx="4104000" cy="71838"/>
          </a:xfrm>
          <a:custGeom>
            <a:avLst/>
            <a:gdLst/>
            <a:ahLst/>
            <a:cxnLst/>
            <a:rect l="0" t="0" r="0" b="0"/>
            <a:pathLst>
              <a:path w="3599815" h="70484">
                <a:moveTo>
                  <a:pt x="3599688" y="0"/>
                </a:moveTo>
                <a:lnTo>
                  <a:pt x="0" y="0"/>
                </a:lnTo>
                <a:lnTo>
                  <a:pt x="0" y="70103"/>
                </a:lnTo>
                <a:lnTo>
                  <a:pt x="3599688" y="70103"/>
                </a:lnTo>
                <a:lnTo>
                  <a:pt x="3599688" y="0"/>
                </a:lnTo>
                <a:close/>
              </a:path>
            </a:pathLst>
          </a:custGeom>
          <a:solidFill>
            <a:srgbClr val="EC7C30"/>
          </a:solidFill>
          <a:ln w="9525">
            <a:noFill/>
          </a:ln>
        </p:spPr>
        <p:txBody>
          <a:bodyPr/>
          <a:lstStyle/>
          <a:p>
            <a:endParaRPr lang="zh-CN" altLang="en-US" dirty="0"/>
          </a:p>
        </p:txBody>
      </p:sp>
      <p:sp>
        <p:nvSpPr>
          <p:cNvPr id="14" name="文本框 13">
            <a:extLst>
              <a:ext uri="{FF2B5EF4-FFF2-40B4-BE49-F238E27FC236}">
                <a16:creationId xmlns="" xmlns:a16="http://schemas.microsoft.com/office/drawing/2014/main" id="{B1F3589E-3583-4B84-AAE7-7EE6EC7C6E35}"/>
              </a:ext>
            </a:extLst>
          </p:cNvPr>
          <p:cNvSpPr txBox="1"/>
          <p:nvPr/>
        </p:nvSpPr>
        <p:spPr>
          <a:xfrm>
            <a:off x="776556" y="29492"/>
            <a:ext cx="2726944" cy="1015663"/>
          </a:xfrm>
          <a:prstGeom prst="rect">
            <a:avLst/>
          </a:prstGeom>
          <a:noFill/>
        </p:spPr>
        <p:txBody>
          <a:bodyPr wrap="square" rtlCol="0">
            <a:spAutoFit/>
          </a:bodyPr>
          <a:lstStyle/>
          <a:p>
            <a:pPr fontAlgn="auto"/>
            <a:endParaRPr lang="zh-CN" altLang="en-US" noProof="1">
              <a:ea typeface="Arial Unicode MS" panose="020B0604020202020204" charset="-122"/>
              <a:cs typeface="Arial" panose="020B0604020202090204" pitchFamily="34" charset="0"/>
            </a:endParaRPr>
          </a:p>
          <a:p>
            <a:pPr fontAlgn="auto"/>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a:t>
            </a:r>
            <a:r>
              <a:rPr lang="en-US" altLang="zh-CN"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02 </a:t>
            </a:r>
            <a:r>
              <a:rPr lang="zh-CN" altLang="en-US" sz="2400" noProof="1">
                <a:effectLst>
                  <a:outerShdw blurRad="50800" dist="38100" dir="10800000" algn="r" rotWithShape="0">
                    <a:prstClr val="black">
                      <a:alpha val="40000"/>
                    </a:prstClr>
                  </a:outerShdw>
                </a:effectLst>
                <a:latin typeface="+mn-lt"/>
                <a:ea typeface="Arial Unicode MS" panose="020B0604020202020204" charset="-122"/>
                <a:cs typeface="Arial" panose="020B0604020202090204" pitchFamily="34" charset="0"/>
              </a:rPr>
              <a:t> 特征提取</a:t>
            </a:r>
            <a:endParaRPr lang="zh-CN" altLang="en-US" sz="2400" noProof="1">
              <a:ea typeface="Arial Unicode MS" panose="020B0604020202020204" charset="-122"/>
              <a:cs typeface="Arial" panose="020B0604020202090204" pitchFamily="34" charset="0"/>
            </a:endParaRPr>
          </a:p>
          <a:p>
            <a:pPr fontAlgn="auto"/>
            <a:endParaRPr lang="zh-CN" altLang="en-US" noProof="1"/>
          </a:p>
        </p:txBody>
      </p:sp>
      <p:sp>
        <p:nvSpPr>
          <p:cNvPr id="15" name="Docer搜索：半想象现实   http://chn.docer.com/works/?userid=199927538">
            <a:extLst>
              <a:ext uri="{FF2B5EF4-FFF2-40B4-BE49-F238E27FC236}">
                <a16:creationId xmlns="" xmlns:a16="http://schemas.microsoft.com/office/drawing/2014/main" id="{57C1344A-CC35-45E4-8267-C2404B32FF7B}"/>
              </a:ext>
            </a:extLst>
          </p:cNvPr>
          <p:cNvSpPr>
            <a:spLocks noEditPoints="1"/>
          </p:cNvSpPr>
          <p:nvPr/>
        </p:nvSpPr>
        <p:spPr bwMode="auto">
          <a:xfrm>
            <a:off x="628919" y="235972"/>
            <a:ext cx="409690" cy="530033"/>
          </a:xfrm>
          <a:custGeom>
            <a:avLst/>
            <a:gdLst>
              <a:gd name="T0" fmla="*/ 41 w 61"/>
              <a:gd name="T1" fmla="*/ 33 h 87"/>
              <a:gd name="T2" fmla="*/ 49 w 61"/>
              <a:gd name="T3" fmla="*/ 18 h 87"/>
              <a:gd name="T4" fmla="*/ 30 w 61"/>
              <a:gd name="T5" fmla="*/ 0 h 87"/>
              <a:gd name="T6" fmla="*/ 11 w 61"/>
              <a:gd name="T7" fmla="*/ 18 h 87"/>
              <a:gd name="T8" fmla="*/ 20 w 61"/>
              <a:gd name="T9" fmla="*/ 33 h 87"/>
              <a:gd name="T10" fmla="*/ 0 w 61"/>
              <a:gd name="T11" fmla="*/ 66 h 87"/>
              <a:gd name="T12" fmla="*/ 0 w 61"/>
              <a:gd name="T13" fmla="*/ 72 h 87"/>
              <a:gd name="T14" fmla="*/ 30 w 61"/>
              <a:gd name="T15" fmla="*/ 87 h 87"/>
              <a:gd name="T16" fmla="*/ 60 w 61"/>
              <a:gd name="T17" fmla="*/ 72 h 87"/>
              <a:gd name="T18" fmla="*/ 61 w 61"/>
              <a:gd name="T19" fmla="*/ 66 h 87"/>
              <a:gd name="T20" fmla="*/ 41 w 61"/>
              <a:gd name="T21" fmla="*/ 33 h 87"/>
              <a:gd name="T22" fmla="*/ 49 w 61"/>
              <a:gd name="T23" fmla="*/ 45 h 87"/>
              <a:gd name="T24" fmla="*/ 30 w 61"/>
              <a:gd name="T25" fmla="*/ 74 h 87"/>
              <a:gd name="T26" fmla="*/ 28 w 61"/>
              <a:gd name="T27" fmla="*/ 76 h 87"/>
              <a:gd name="T28" fmla="*/ 27 w 61"/>
              <a:gd name="T29" fmla="*/ 76 h 87"/>
              <a:gd name="T30" fmla="*/ 25 w 61"/>
              <a:gd name="T31" fmla="*/ 74 h 87"/>
              <a:gd name="T32" fmla="*/ 12 w 61"/>
              <a:gd name="T33" fmla="*/ 57 h 87"/>
              <a:gd name="T34" fmla="*/ 11 w 61"/>
              <a:gd name="T35" fmla="*/ 57 h 87"/>
              <a:gd name="T36" fmla="*/ 19 w 61"/>
              <a:gd name="T37" fmla="*/ 57 h 87"/>
              <a:gd name="T38" fmla="*/ 27 w 61"/>
              <a:gd name="T39" fmla="*/ 67 h 87"/>
              <a:gd name="T40" fmla="*/ 44 w 61"/>
              <a:gd name="T41" fmla="*/ 42 h 87"/>
              <a:gd name="T42" fmla="*/ 48 w 61"/>
              <a:gd name="T43" fmla="*/ 41 h 87"/>
              <a:gd name="T44" fmla="*/ 49 w 61"/>
              <a:gd name="T45"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7">
                <a:moveTo>
                  <a:pt x="41" y="33"/>
                </a:moveTo>
                <a:cubicBezTo>
                  <a:pt x="46" y="30"/>
                  <a:pt x="49" y="24"/>
                  <a:pt x="49" y="18"/>
                </a:cubicBezTo>
                <a:cubicBezTo>
                  <a:pt x="49" y="8"/>
                  <a:pt x="41" y="0"/>
                  <a:pt x="30" y="0"/>
                </a:cubicBezTo>
                <a:cubicBezTo>
                  <a:pt x="20" y="0"/>
                  <a:pt x="11" y="8"/>
                  <a:pt x="11" y="18"/>
                </a:cubicBezTo>
                <a:cubicBezTo>
                  <a:pt x="11" y="24"/>
                  <a:pt x="15" y="30"/>
                  <a:pt x="20" y="33"/>
                </a:cubicBezTo>
                <a:cubicBezTo>
                  <a:pt x="8" y="38"/>
                  <a:pt x="0" y="50"/>
                  <a:pt x="0" y="66"/>
                </a:cubicBezTo>
                <a:cubicBezTo>
                  <a:pt x="0" y="68"/>
                  <a:pt x="0" y="70"/>
                  <a:pt x="0" y="72"/>
                </a:cubicBezTo>
                <a:cubicBezTo>
                  <a:pt x="8" y="82"/>
                  <a:pt x="18" y="87"/>
                  <a:pt x="30" y="87"/>
                </a:cubicBezTo>
                <a:cubicBezTo>
                  <a:pt x="42" y="87"/>
                  <a:pt x="53" y="82"/>
                  <a:pt x="60" y="72"/>
                </a:cubicBezTo>
                <a:cubicBezTo>
                  <a:pt x="61" y="70"/>
                  <a:pt x="61" y="68"/>
                  <a:pt x="61" y="66"/>
                </a:cubicBezTo>
                <a:cubicBezTo>
                  <a:pt x="61" y="50"/>
                  <a:pt x="53" y="38"/>
                  <a:pt x="41" y="33"/>
                </a:cubicBezTo>
                <a:close/>
                <a:moveTo>
                  <a:pt x="49" y="45"/>
                </a:moveTo>
                <a:cubicBezTo>
                  <a:pt x="30" y="74"/>
                  <a:pt x="30" y="74"/>
                  <a:pt x="30" y="74"/>
                </a:cubicBezTo>
                <a:cubicBezTo>
                  <a:pt x="30" y="75"/>
                  <a:pt x="29" y="76"/>
                  <a:pt x="28" y="76"/>
                </a:cubicBezTo>
                <a:cubicBezTo>
                  <a:pt x="27" y="76"/>
                  <a:pt x="27" y="76"/>
                  <a:pt x="27" y="76"/>
                </a:cubicBezTo>
                <a:cubicBezTo>
                  <a:pt x="27" y="76"/>
                  <a:pt x="26" y="75"/>
                  <a:pt x="25" y="74"/>
                </a:cubicBezTo>
                <a:cubicBezTo>
                  <a:pt x="12" y="57"/>
                  <a:pt x="12" y="57"/>
                  <a:pt x="12" y="57"/>
                </a:cubicBezTo>
                <a:cubicBezTo>
                  <a:pt x="11" y="57"/>
                  <a:pt x="11" y="57"/>
                  <a:pt x="11" y="57"/>
                </a:cubicBezTo>
                <a:cubicBezTo>
                  <a:pt x="19" y="57"/>
                  <a:pt x="19" y="57"/>
                  <a:pt x="19" y="57"/>
                </a:cubicBezTo>
                <a:cubicBezTo>
                  <a:pt x="27" y="67"/>
                  <a:pt x="27" y="67"/>
                  <a:pt x="27" y="67"/>
                </a:cubicBezTo>
                <a:cubicBezTo>
                  <a:pt x="44" y="42"/>
                  <a:pt x="44" y="42"/>
                  <a:pt x="44" y="42"/>
                </a:cubicBezTo>
                <a:cubicBezTo>
                  <a:pt x="45" y="41"/>
                  <a:pt x="46" y="40"/>
                  <a:pt x="48" y="41"/>
                </a:cubicBezTo>
                <a:cubicBezTo>
                  <a:pt x="49" y="42"/>
                  <a:pt x="50" y="44"/>
                  <a:pt x="49" y="45"/>
                </a:cubicBezTo>
                <a:close/>
              </a:path>
            </a:pathLst>
          </a:custGeom>
          <a:solidFill>
            <a:srgbClr val="E94816"/>
          </a:solidFill>
          <a:ln>
            <a:noFill/>
          </a:ln>
        </p:spPr>
        <p:txBody>
          <a:bodyPr vert="horz" wrap="square" lIns="91440" tIns="45720" rIns="91440" bIns="45720" numCol="1" anchor="t" anchorCtr="0" compatLnSpc="1"/>
          <a:lstStyle/>
          <a:p>
            <a:endParaRPr lang="zh-CN" altLang="en-US" sz="1355" dirty="0">
              <a:latin typeface="华文黑体" panose="02010600040101010101" charset="-122"/>
              <a:ea typeface="华文黑体" panose="02010600040101010101" charset="-122"/>
            </a:endParaRPr>
          </a:p>
        </p:txBody>
      </p:sp>
      <p:sp>
        <p:nvSpPr>
          <p:cNvPr id="9" name="矩形 8">
            <a:extLst>
              <a:ext uri="{FF2B5EF4-FFF2-40B4-BE49-F238E27FC236}">
                <a16:creationId xmlns="" xmlns:a16="http://schemas.microsoft.com/office/drawing/2014/main" id="{C31F5923-C167-442B-BF0B-6D7FD714FC59}"/>
              </a:ext>
            </a:extLst>
          </p:cNvPr>
          <p:cNvSpPr/>
          <p:nvPr/>
        </p:nvSpPr>
        <p:spPr>
          <a:xfrm>
            <a:off x="1041701" y="1004322"/>
            <a:ext cx="3615092" cy="369332"/>
          </a:xfrm>
          <a:prstGeom prst="rect">
            <a:avLst/>
          </a:prstGeom>
        </p:spPr>
        <p:txBody>
          <a:bodyPr wrap="none">
            <a:spAutoFit/>
          </a:bodyPr>
          <a:lstStyle/>
          <a:p>
            <a:r>
              <a:rPr lang="zh-CN" altLang="en-US" dirty="0">
                <a:latin typeface="+mj-ea"/>
                <a:ea typeface="+mj-ea"/>
              </a:rPr>
              <a:t>分形维数（</a:t>
            </a:r>
            <a:r>
              <a:rPr lang="en-US" altLang="zh-CN" dirty="0" err="1">
                <a:latin typeface="+mj-ea"/>
                <a:ea typeface="+mj-ea"/>
              </a:rPr>
              <a:t>Fractral</a:t>
            </a:r>
            <a:r>
              <a:rPr lang="en-US" altLang="zh-CN" dirty="0">
                <a:latin typeface="+mj-ea"/>
                <a:ea typeface="+mj-ea"/>
              </a:rPr>
              <a:t> dimension</a:t>
            </a:r>
            <a:r>
              <a:rPr lang="zh-CN" altLang="en-US" dirty="0">
                <a:latin typeface="+mj-ea"/>
                <a:ea typeface="+mj-ea"/>
              </a:rPr>
              <a:t>）</a:t>
            </a:r>
            <a:endParaRPr lang="en-US" altLang="zh-CN" dirty="0">
              <a:latin typeface="+mj-ea"/>
              <a:ea typeface="+mj-ea"/>
            </a:endParaRPr>
          </a:p>
        </p:txBody>
      </p:sp>
      <p:sp>
        <p:nvSpPr>
          <p:cNvPr id="10" name="矩形 9">
            <a:extLst>
              <a:ext uri="{FF2B5EF4-FFF2-40B4-BE49-F238E27FC236}">
                <a16:creationId xmlns="" xmlns:a16="http://schemas.microsoft.com/office/drawing/2014/main" id="{4AD57B3D-08F5-48D1-BD62-BC2C23609D26}"/>
              </a:ext>
            </a:extLst>
          </p:cNvPr>
          <p:cNvSpPr/>
          <p:nvPr/>
        </p:nvSpPr>
        <p:spPr>
          <a:xfrm>
            <a:off x="1038609" y="1471247"/>
            <a:ext cx="10528080" cy="707886"/>
          </a:xfrm>
          <a:prstGeom prst="rect">
            <a:avLst/>
          </a:prstGeom>
        </p:spPr>
        <p:txBody>
          <a:bodyPr wrap="square">
            <a:spAutoFit/>
          </a:bodyPr>
          <a:lstStyle/>
          <a:p>
            <a:pPr>
              <a:lnSpc>
                <a:spcPct val="125000"/>
              </a:lnSpc>
            </a:pPr>
            <a:r>
              <a:rPr lang="zh-CN" altLang="en-US" sz="1600" dirty="0" smtClean="0">
                <a:latin typeface="宋体" panose="02010600030101010101" pitchFamily="2" charset="-122"/>
                <a:ea typeface="宋体" panose="02010600030101010101" pitchFamily="2" charset="-122"/>
              </a:rPr>
              <a:t>    下</a:t>
            </a:r>
            <a:r>
              <a:rPr lang="zh-CN" altLang="en-US" sz="1600" dirty="0">
                <a:latin typeface="宋体" panose="02010600030101010101" pitchFamily="2" charset="-122"/>
                <a:ea typeface="宋体" panose="02010600030101010101" pitchFamily="2" charset="-122"/>
              </a:rPr>
              <a:t>图是图</a:t>
            </a:r>
            <a:r>
              <a:rPr lang="en-US" altLang="zh-CN" sz="1600" dirty="0">
                <a:latin typeface="宋体" panose="02010600030101010101" pitchFamily="2" charset="-122"/>
                <a:ea typeface="宋体" panose="02010600030101010101" pitchFamily="2" charset="-122"/>
              </a:rPr>
              <a:t>1</a:t>
            </a:r>
            <a:r>
              <a:rPr lang="zh-CN" altLang="en-US" sz="1600" dirty="0">
                <a:latin typeface="宋体" panose="02010600030101010101" pitchFamily="2" charset="-122"/>
                <a:ea typeface="宋体" panose="02010600030101010101" pitchFamily="2" charset="-122"/>
              </a:rPr>
              <a:t>中图像对应的分形维数折线图。其中（</a:t>
            </a:r>
            <a:r>
              <a:rPr lang="en-US" altLang="zh-CN" sz="1600" dirty="0">
                <a:latin typeface="宋体" panose="02010600030101010101" pitchFamily="2" charset="-122"/>
                <a:ea typeface="宋体" panose="02010600030101010101" pitchFamily="2" charset="-122"/>
              </a:rPr>
              <a:t>a</a:t>
            </a:r>
            <a:r>
              <a:rPr lang="zh-CN" altLang="en-US" sz="1600" dirty="0">
                <a:latin typeface="宋体" panose="02010600030101010101" pitchFamily="2" charset="-122"/>
                <a:ea typeface="宋体" panose="02010600030101010101" pitchFamily="2" charset="-122"/>
              </a:rPr>
              <a:t>）</a:t>
            </a:r>
            <a:r>
              <a:rPr lang="en-US" altLang="zh-CN"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a:t>
            </a:r>
            <a:r>
              <a:rPr lang="en-US" altLang="zh-CN" sz="1600" dirty="0">
                <a:latin typeface="宋体" panose="02010600030101010101" pitchFamily="2" charset="-122"/>
                <a:ea typeface="宋体" panose="02010600030101010101" pitchFamily="2" charset="-122"/>
              </a:rPr>
              <a:t>d</a:t>
            </a:r>
            <a:r>
              <a:rPr lang="zh-CN" altLang="en-US" sz="1600" dirty="0">
                <a:latin typeface="宋体" panose="02010600030101010101" pitchFamily="2" charset="-122"/>
                <a:ea typeface="宋体" panose="02010600030101010101" pitchFamily="2" charset="-122"/>
              </a:rPr>
              <a:t>）对应的是图</a:t>
            </a:r>
            <a:r>
              <a:rPr lang="en-US" altLang="zh-CN" sz="1600" dirty="0">
                <a:latin typeface="宋体" panose="02010600030101010101" pitchFamily="2" charset="-122"/>
                <a:ea typeface="宋体" panose="02010600030101010101" pitchFamily="2" charset="-122"/>
              </a:rPr>
              <a:t>1</a:t>
            </a:r>
            <a:r>
              <a:rPr lang="zh-CN" altLang="en-US" sz="1600" dirty="0">
                <a:latin typeface="宋体" panose="02010600030101010101" pitchFamily="2" charset="-122"/>
                <a:ea typeface="宋体" panose="02010600030101010101" pitchFamily="2" charset="-122"/>
              </a:rPr>
              <a:t>中的第一行的四</a:t>
            </a:r>
            <a:r>
              <a:rPr lang="zh-CN" altLang="en-US" sz="1600" dirty="0" smtClean="0">
                <a:latin typeface="宋体" panose="02010600030101010101" pitchFamily="2" charset="-122"/>
                <a:ea typeface="宋体" panose="02010600030101010101" pitchFamily="2" charset="-122"/>
              </a:rPr>
              <a:t>张正常人的胸部</a:t>
            </a:r>
            <a:r>
              <a:rPr lang="en-US" altLang="zh-CN" sz="1600" dirty="0" smtClean="0">
                <a:latin typeface="宋体" panose="02010600030101010101" pitchFamily="2" charset="-122"/>
                <a:ea typeface="宋体" panose="02010600030101010101" pitchFamily="2" charset="-122"/>
              </a:rPr>
              <a:t>X</a:t>
            </a:r>
            <a:r>
              <a:rPr lang="zh-CN" altLang="en-US" sz="1600" dirty="0" smtClean="0">
                <a:latin typeface="宋体" panose="02010600030101010101" pitchFamily="2" charset="-122"/>
                <a:ea typeface="宋体" panose="02010600030101010101" pitchFamily="2" charset="-122"/>
              </a:rPr>
              <a:t>光片的分形维数</a:t>
            </a:r>
            <a:r>
              <a:rPr lang="zh-CN" altLang="en-US" sz="1600" dirty="0">
                <a:latin typeface="宋体" panose="02010600030101010101" pitchFamily="2" charset="-122"/>
                <a:ea typeface="宋体" panose="02010600030101010101" pitchFamily="2" charset="-122"/>
              </a:rPr>
              <a:t>，（</a:t>
            </a:r>
            <a:r>
              <a:rPr lang="en-US" altLang="zh-CN" sz="1600" dirty="0">
                <a:latin typeface="宋体" panose="02010600030101010101" pitchFamily="2" charset="-122"/>
                <a:ea typeface="宋体" panose="02010600030101010101" pitchFamily="2" charset="-122"/>
              </a:rPr>
              <a:t>e)-(h)</a:t>
            </a:r>
            <a:r>
              <a:rPr lang="zh-CN" altLang="en-US" sz="1600" dirty="0">
                <a:latin typeface="宋体" panose="02010600030101010101" pitchFamily="2" charset="-122"/>
                <a:ea typeface="宋体" panose="02010600030101010101" pitchFamily="2" charset="-122"/>
              </a:rPr>
              <a:t>对应的是图</a:t>
            </a:r>
            <a:r>
              <a:rPr lang="en-US" altLang="zh-CN" sz="1600" dirty="0">
                <a:latin typeface="宋体" panose="02010600030101010101" pitchFamily="2" charset="-122"/>
                <a:ea typeface="宋体" panose="02010600030101010101" pitchFamily="2" charset="-122"/>
              </a:rPr>
              <a:t>1</a:t>
            </a:r>
            <a:r>
              <a:rPr lang="zh-CN" altLang="en-US" sz="1600" dirty="0">
                <a:latin typeface="宋体" panose="02010600030101010101" pitchFamily="2" charset="-122"/>
                <a:ea typeface="宋体" panose="02010600030101010101" pitchFamily="2" charset="-122"/>
              </a:rPr>
              <a:t>中第二行的四</a:t>
            </a:r>
            <a:r>
              <a:rPr lang="zh-CN" altLang="en-US" sz="1600" dirty="0" smtClean="0">
                <a:latin typeface="宋体" panose="02010600030101010101" pitchFamily="2" charset="-122"/>
                <a:ea typeface="宋体" panose="02010600030101010101" pitchFamily="2" charset="-122"/>
              </a:rPr>
              <a:t>张感染新冠病毒的人的胸部</a:t>
            </a:r>
            <a:r>
              <a:rPr lang="en-US" altLang="zh-CN" sz="1600" dirty="0" smtClean="0">
                <a:latin typeface="宋体" panose="02010600030101010101" pitchFamily="2" charset="-122"/>
                <a:ea typeface="宋体" panose="02010600030101010101" pitchFamily="2" charset="-122"/>
              </a:rPr>
              <a:t>X</a:t>
            </a:r>
            <a:r>
              <a:rPr lang="zh-CN" altLang="en-US" sz="1600" dirty="0" smtClean="0">
                <a:latin typeface="宋体" panose="02010600030101010101" pitchFamily="2" charset="-122"/>
                <a:ea typeface="宋体" panose="02010600030101010101" pitchFamily="2" charset="-122"/>
              </a:rPr>
              <a:t>光片的分形维数</a:t>
            </a:r>
            <a:r>
              <a:rPr lang="zh-CN" altLang="en-US" sz="1600"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p:txBody>
      </p:sp>
      <p:pic>
        <p:nvPicPr>
          <p:cNvPr id="11" name="图片 71">
            <a:extLst>
              <a:ext uri="{FF2B5EF4-FFF2-40B4-BE49-F238E27FC236}">
                <a16:creationId xmlns="" xmlns:a16="http://schemas.microsoft.com/office/drawing/2014/main" id="{2D93495F-0CC9-4FAC-A41B-404E8017B8E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335859" y="2286000"/>
            <a:ext cx="5721723"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370422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06016612018_1_1"/>
</p:tagLst>
</file>

<file path=ppt/tags/tag2.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06016508608_1_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dj2udr4d">
      <a:majorFont>
        <a:latin typeface="Century Gothic"/>
        <a:ea typeface="方正悠黑体加粗"/>
        <a:cs typeface=""/>
      </a:majorFont>
      <a:minorFont>
        <a:latin typeface="Century Gothic"/>
        <a:ea typeface="方正悠黑体加粗"/>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5578</TotalTime>
  <Words>2205</Words>
  <Application>Microsoft Office PowerPoint</Application>
  <PresentationFormat>自定义</PresentationFormat>
  <Paragraphs>168</Paragraphs>
  <Slides>23</Slides>
  <Notes>21</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23</vt:i4>
      </vt:variant>
    </vt:vector>
  </HeadingPairs>
  <TitlesOfParts>
    <vt:vector size="25" baseType="lpstr">
      <vt:lpstr>Office 主题​​</vt:lpstr>
      <vt:lpstr>Microsoft Visio 绘图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china</dc:creator>
  <cp:lastModifiedBy>ASUS</cp:lastModifiedBy>
  <cp:revision>417</cp:revision>
  <dcterms:created xsi:type="dcterms:W3CDTF">2021-01-18T06:23:33Z</dcterms:created>
  <dcterms:modified xsi:type="dcterms:W3CDTF">2022-07-14T02:16:38Z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2052-3.1.1.4956</vt:lpwstr>
  </property>
</Properties>
</file>

<file path=docProps/thumbnail.jpeg>
</file>